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69" r:id="rId3"/>
    <p:sldId id="270" r:id="rId4"/>
    <p:sldId id="271" r:id="rId5"/>
    <p:sldId id="272" r:id="rId6"/>
    <p:sldId id="273" r:id="rId7"/>
    <p:sldId id="274" r:id="rId8"/>
    <p:sldId id="276" r:id="rId9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4B246-C377-4107-924D-D6B503D27131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B09646D-E8B9-4B1D-8FC4-57B9D8F5BFDE}">
      <dgm:prSet/>
      <dgm:spPr>
        <a:solidFill>
          <a:schemeClr val="bg1"/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 algn="ctr" rtl="0"/>
          <a:r>
            <a:rPr lang="it-IT" b="1" dirty="0" smtClean="0">
              <a:solidFill>
                <a:schemeClr val="tx1"/>
              </a:solidFill>
            </a:rPr>
            <a:t>WWW.DIDATTICAPERSUASIVA.COM</a:t>
          </a:r>
          <a:endParaRPr lang="it-IT" b="1" dirty="0">
            <a:solidFill>
              <a:schemeClr val="tx1"/>
            </a:solidFill>
          </a:endParaRPr>
        </a:p>
      </dgm:t>
    </dgm:pt>
    <dgm:pt modelId="{CA519E07-0C7B-4DF3-8F27-0DA23876B4EB}" type="parTrans" cxnId="{01E0797E-507C-4175-ACE6-EBFDBC4C777B}">
      <dgm:prSet/>
      <dgm:spPr/>
      <dgm:t>
        <a:bodyPr/>
        <a:lstStyle/>
        <a:p>
          <a:endParaRPr lang="it-IT"/>
        </a:p>
      </dgm:t>
    </dgm:pt>
    <dgm:pt modelId="{6919F355-688E-486C-AA30-810807D6DBAF}" type="sibTrans" cxnId="{01E0797E-507C-4175-ACE6-EBFDBC4C777B}">
      <dgm:prSet/>
      <dgm:spPr/>
      <dgm:t>
        <a:bodyPr/>
        <a:lstStyle/>
        <a:p>
          <a:endParaRPr lang="it-IT"/>
        </a:p>
      </dgm:t>
    </dgm:pt>
    <dgm:pt modelId="{63B7AD0F-A92A-48BA-ABE9-B7558C5AEAA3}" type="pres">
      <dgm:prSet presAssocID="{37B4B246-C377-4107-924D-D6B503D2713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897C129-168A-4E97-A04B-0DA58280694A}" type="pres">
      <dgm:prSet presAssocID="{0B09646D-E8B9-4B1D-8FC4-57B9D8F5BFDE}" presName="parentText" presStyleLbl="node1" presStyleIdx="0" presStyleCnt="1" custLinFactNeighborX="395" custLinFactNeighborY="-99058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20EC42E-E718-4380-B781-18801F0FB0D6}" type="presOf" srcId="{0B09646D-E8B9-4B1D-8FC4-57B9D8F5BFDE}" destId="{6897C129-168A-4E97-A04B-0DA58280694A}" srcOrd="0" destOrd="0" presId="urn:microsoft.com/office/officeart/2005/8/layout/vList2"/>
    <dgm:cxn modelId="{01E0797E-507C-4175-ACE6-EBFDBC4C777B}" srcId="{37B4B246-C377-4107-924D-D6B503D27131}" destId="{0B09646D-E8B9-4B1D-8FC4-57B9D8F5BFDE}" srcOrd="0" destOrd="0" parTransId="{CA519E07-0C7B-4DF3-8F27-0DA23876B4EB}" sibTransId="{6919F355-688E-486C-AA30-810807D6DBAF}"/>
    <dgm:cxn modelId="{ED507DE4-1A2E-4B95-B5BD-1DA92B74A094}" type="presOf" srcId="{37B4B246-C377-4107-924D-D6B503D27131}" destId="{63B7AD0F-A92A-48BA-ABE9-B7558C5AEAA3}" srcOrd="0" destOrd="0" presId="urn:microsoft.com/office/officeart/2005/8/layout/vList2"/>
    <dgm:cxn modelId="{62621C7F-DB97-4058-B42C-0CC355E5EEF1}" type="presParOf" srcId="{63B7AD0F-A92A-48BA-ABE9-B7558C5AEAA3}" destId="{6897C129-168A-4E97-A04B-0DA58280694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97C129-168A-4E97-A04B-0DA58280694A}">
      <dsp:nvSpPr>
        <dsp:cNvPr id="0" name=""/>
        <dsp:cNvSpPr/>
      </dsp:nvSpPr>
      <dsp:spPr>
        <a:xfrm>
          <a:off x="0" y="0"/>
          <a:ext cx="6190119" cy="52767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1" kern="1200" dirty="0" smtClean="0">
              <a:solidFill>
                <a:schemeClr val="tx1"/>
              </a:solidFill>
            </a:rPr>
            <a:t>WWW.DIDATTICAPERSUASIVA.COM</a:t>
          </a:r>
          <a:endParaRPr lang="it-IT" sz="2200" b="1" kern="1200" dirty="0">
            <a:solidFill>
              <a:schemeClr val="tx1"/>
            </a:solidFill>
          </a:endParaRPr>
        </a:p>
      </dsp:txBody>
      <dsp:txXfrm>
        <a:off x="0" y="0"/>
        <a:ext cx="6190119" cy="527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4F93C0E-546A-4E1A-A2A4-31B6E380CE0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595329-C19A-4D11-BA73-B032D3AE744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66BEE6-6AF7-472E-AF28-A2D450A5E7CA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540D06-5EF7-45F0-8B31-F040B5E43D0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4E22EBE-0697-465B-8F0D-EB905AE05B7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13A2A22-98EA-4A35-A5D8-481F441A60C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BCF3A87-180F-4878-8D94-75E680CD408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3A4FA3B-40A5-4C6E-9FFC-70B9A5CA832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C65E25-5834-48BD-A3EB-991CE99E977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753285-FD48-406A-9418-BBBDAB0D6725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tonda singolo angolo rettangol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5F8E55-E6F4-452B-8743-A477C860D1A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E57F7A60-3E67-4ACA-B4EE-22EF099B6C8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1 5"/>
          <p:cNvCxnSpPr/>
          <p:nvPr/>
        </p:nvCxnSpPr>
        <p:spPr>
          <a:xfrm>
            <a:off x="1259632" y="1340768"/>
            <a:ext cx="6581074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bject 2"/>
          <p:cNvSpPr txBox="1">
            <a:spLocks/>
          </p:cNvSpPr>
          <p:nvPr/>
        </p:nvSpPr>
        <p:spPr>
          <a:xfrm>
            <a:off x="467544" y="620688"/>
            <a:ext cx="8183880" cy="1051560"/>
          </a:xfrm>
          <a:prstGeom prst="rect">
            <a:avLst/>
          </a:prstGeom>
        </p:spPr>
        <p:txBody>
          <a:bodyPr lIns="80175" tIns="40087" rIns="80175" bIns="40087"/>
          <a:lstStyle/>
          <a:p>
            <a:pPr algn="ctr" defTabSz="801746" fontAlgn="auto">
              <a:spcAft>
                <a:spcPts val="0"/>
              </a:spcAft>
              <a:defRPr/>
            </a:pPr>
            <a:r>
              <a:rPr lang="it-IT" sz="3600" b="1" dirty="0"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DIDATTICA PERSUASIVA</a:t>
            </a:r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3059832" y="5229200"/>
            <a:ext cx="8183880" cy="1051560"/>
          </a:xfrm>
          <a:prstGeom prst="rect">
            <a:avLst/>
          </a:prstGeom>
        </p:spPr>
        <p:txBody>
          <a:bodyPr lIns="80175" tIns="40087" rIns="80175" bIns="40087"/>
          <a:lstStyle/>
          <a:p>
            <a:pPr defTabSz="801746" fontAlgn="auto">
              <a:spcAft>
                <a:spcPts val="0"/>
              </a:spcAft>
              <a:defRPr/>
            </a:pPr>
            <a:r>
              <a:rPr lang="it-IT" sz="3600" b="1" dirty="0" smtClean="0">
                <a:solidFill>
                  <a:srgbClr val="C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BULLISMO</a:t>
            </a:r>
            <a:endParaRPr lang="it-IT" sz="3600" b="1" dirty="0">
              <a:solidFill>
                <a:srgbClr val="C0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Diagramma 8"/>
          <p:cNvGraphicFramePr/>
          <p:nvPr/>
        </p:nvGraphicFramePr>
        <p:xfrm>
          <a:off x="1331640" y="1484784"/>
          <a:ext cx="6190119" cy="829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Segnaposto piè di pagina 14"/>
          <p:cNvSpPr>
            <a:spLocks noGrp="1"/>
          </p:cNvSpPr>
          <p:nvPr>
            <p:ph type="ftr" sz="quarter" idx="11"/>
          </p:nvPr>
        </p:nvSpPr>
        <p:spPr>
          <a:xfrm>
            <a:off x="395536" y="6165304"/>
            <a:ext cx="8064896" cy="437133"/>
          </a:xfrm>
        </p:spPr>
        <p:txBody>
          <a:bodyPr/>
          <a:lstStyle/>
          <a:p>
            <a:endParaRPr lang="it-IT" sz="1200" dirty="0" smtClean="0"/>
          </a:p>
          <a:p>
            <a:r>
              <a:rPr lang="en-US" sz="1200" dirty="0" smtClean="0"/>
              <a:t>© Copyright.  All rights reserved.                                                                                              WWW.DIDATTICAPERSUASIVA.COM </a:t>
            </a:r>
            <a:endParaRPr lang="it-IT" sz="1200" dirty="0" smtClean="0"/>
          </a:p>
          <a:p>
            <a:endParaRPr lang="it-IT" dirty="0"/>
          </a:p>
        </p:txBody>
      </p:sp>
      <p:pic>
        <p:nvPicPr>
          <p:cNvPr id="10" name="Immagine 9" descr="bullismo-verbale-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267744" y="2276872"/>
            <a:ext cx="4392488" cy="29166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183880" cy="10515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dirty="0" smtClean="0"/>
              <a:t>Comportamento aggressivo in ambito scolastico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844824"/>
            <a:ext cx="8183880" cy="4187952"/>
          </a:xfrm>
        </p:spPr>
        <p:txBody>
          <a:bodyPr/>
          <a:lstStyle/>
          <a:p>
            <a:pPr eaLnBrk="1" hangingPunct="1">
              <a:buNone/>
            </a:pPr>
            <a:r>
              <a:rPr lang="it-IT" dirty="0" smtClean="0"/>
              <a:t>  Una particolare forma è il </a:t>
            </a:r>
            <a:r>
              <a:rPr lang="it-IT" dirty="0" smtClean="0">
                <a:solidFill>
                  <a:srgbClr val="C00000"/>
                </a:solidFill>
              </a:rPr>
              <a:t>Bullismo</a:t>
            </a:r>
            <a:r>
              <a:rPr lang="it-IT" dirty="0" smtClean="0"/>
              <a:t>.</a:t>
            </a:r>
          </a:p>
          <a:p>
            <a:pPr eaLnBrk="1" hangingPunct="1">
              <a:buFontTx/>
              <a:buNone/>
            </a:pPr>
            <a:r>
              <a:rPr lang="it-IT" dirty="0" smtClean="0"/>
              <a:t>	”uno studente è oggetto di azioni di bullismo (ovvero è </a:t>
            </a:r>
            <a:r>
              <a:rPr lang="it-IT" i="1" dirty="0" smtClean="0"/>
              <a:t>prevaricato</a:t>
            </a:r>
            <a:r>
              <a:rPr lang="it-IT" dirty="0" smtClean="0"/>
              <a:t> o </a:t>
            </a:r>
            <a:r>
              <a:rPr lang="it-IT" i="1" dirty="0" smtClean="0"/>
              <a:t>vittimizzato) </a:t>
            </a:r>
            <a:r>
              <a:rPr lang="it-IT" dirty="0" smtClean="0"/>
              <a:t>quando è esposto ripetutamente, nel corso del tempo, alle </a:t>
            </a:r>
            <a:r>
              <a:rPr lang="it-IT" b="1" i="1" dirty="0" smtClean="0"/>
              <a:t>azioni offensive </a:t>
            </a:r>
            <a:r>
              <a:rPr lang="it-IT" dirty="0" smtClean="0"/>
              <a:t>messe in atto da uno o più compagni” ( </a:t>
            </a:r>
            <a:r>
              <a:rPr lang="it-IT" dirty="0" err="1" smtClean="0"/>
              <a:t>Olweus</a:t>
            </a:r>
            <a:r>
              <a:rPr lang="it-IT" dirty="0" smtClean="0"/>
              <a:t> 1993)</a:t>
            </a:r>
          </a:p>
        </p:txBody>
      </p:sp>
      <p:sp>
        <p:nvSpPr>
          <p:cNvPr id="4" name="Segnaposto piè di pagina 14"/>
          <p:cNvSpPr>
            <a:spLocks noGrp="1"/>
          </p:cNvSpPr>
          <p:nvPr>
            <p:ph type="ftr" sz="quarter" idx="11"/>
          </p:nvPr>
        </p:nvSpPr>
        <p:spPr>
          <a:xfrm>
            <a:off x="395536" y="6165304"/>
            <a:ext cx="8064896" cy="437133"/>
          </a:xfrm>
        </p:spPr>
        <p:txBody>
          <a:bodyPr/>
          <a:lstStyle/>
          <a:p>
            <a:endParaRPr lang="it-IT" sz="1200" dirty="0" smtClean="0"/>
          </a:p>
          <a:p>
            <a:r>
              <a:rPr lang="en-US" sz="1200" dirty="0" smtClean="0"/>
              <a:t>© Copyright.  All rights reserved.                                                                                              WWW.DIDATTICAPERSUASIVA.COM </a:t>
            </a:r>
            <a:endParaRPr lang="it-IT" sz="1200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548680"/>
            <a:ext cx="8183880" cy="10515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dirty="0" smtClean="0"/>
              <a:t>Comportamento aggressivo in ambito scolastico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/>
          <a:lstStyle/>
          <a:p>
            <a:pPr eaLnBrk="1" hangingPunct="1"/>
            <a:r>
              <a:rPr lang="it-IT" b="1" i="1" dirty="0" smtClean="0"/>
              <a:t>L’intenzionalità, la persistenza e l’asimmetria della relazione </a:t>
            </a:r>
            <a:r>
              <a:rPr lang="it-IT" dirty="0" smtClean="0"/>
              <a:t>intesa come disuguaglianza di forze tra chi agisce la prepotenza e chi la subisce, sono gli elementi che caratterizzano il </a:t>
            </a:r>
            <a:r>
              <a:rPr lang="it-IT" dirty="0" smtClean="0">
                <a:solidFill>
                  <a:srgbClr val="C00000"/>
                </a:solidFill>
              </a:rPr>
              <a:t>Bullismo</a:t>
            </a:r>
            <a:r>
              <a:rPr lang="it-IT" dirty="0" smtClean="0">
                <a:solidFill>
                  <a:srgbClr val="FF0000"/>
                </a:solidFill>
              </a:rPr>
              <a:t>.</a:t>
            </a:r>
          </a:p>
          <a:p>
            <a:pPr eaLnBrk="1" hangingPunct="1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it-IT" dirty="0" smtClean="0"/>
              <a:t>Esso si esprime in forma diretta, fisica o verbale, o in forma indiretta attraverso l’isolamento o l’esclusione dell’altro. </a:t>
            </a:r>
          </a:p>
        </p:txBody>
      </p:sp>
      <p:sp>
        <p:nvSpPr>
          <p:cNvPr id="4" name="Segnaposto piè di pagina 14"/>
          <p:cNvSpPr>
            <a:spLocks noGrp="1"/>
          </p:cNvSpPr>
          <p:nvPr>
            <p:ph type="ftr" sz="quarter" idx="11"/>
          </p:nvPr>
        </p:nvSpPr>
        <p:spPr>
          <a:xfrm>
            <a:off x="395536" y="6165304"/>
            <a:ext cx="8064896" cy="437133"/>
          </a:xfrm>
        </p:spPr>
        <p:txBody>
          <a:bodyPr/>
          <a:lstStyle/>
          <a:p>
            <a:endParaRPr lang="it-IT" sz="1200" dirty="0" smtClean="0"/>
          </a:p>
          <a:p>
            <a:r>
              <a:rPr lang="en-US" sz="1200" dirty="0" smtClean="0"/>
              <a:t>© Copyright.  All rights reserved.                                                                                              WWW.DIDATTICAPERSUASIVA.COM </a:t>
            </a:r>
            <a:endParaRPr lang="it-IT" sz="1200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692696"/>
            <a:ext cx="8183880" cy="10515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dirty="0" smtClean="0"/>
              <a:t>Comportamento aggressivo in ambito scolastico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183880" cy="4187952"/>
          </a:xfrm>
        </p:spPr>
        <p:txBody>
          <a:bodyPr/>
          <a:lstStyle/>
          <a:p>
            <a:pPr eaLnBrk="1" hangingPunct="1"/>
            <a:r>
              <a:rPr lang="it-IT" dirty="0" smtClean="0"/>
              <a:t>Secondo alcuni autori  ( </a:t>
            </a:r>
            <a:r>
              <a:rPr lang="it-IT" dirty="0" err="1" smtClean="0"/>
              <a:t>Olweus</a:t>
            </a:r>
            <a:r>
              <a:rPr lang="it-IT" dirty="0" smtClean="0"/>
              <a:t> 1993,Sharp e Smith 1994) esistono diverse categorie di “bullo”: aggressivo, ansioso, passivo.</a:t>
            </a:r>
          </a:p>
          <a:p>
            <a:pPr eaLnBrk="1" hangingPunct="1"/>
            <a:r>
              <a:rPr lang="it-IT" dirty="0" smtClean="0"/>
              <a:t>Alcune azioni di prevaricazione e di comportamento antisociale possono rientrare nei criteri indicati dal DSM IV TR per diagnosticare un disturbo della condotta</a:t>
            </a:r>
          </a:p>
        </p:txBody>
      </p:sp>
      <p:sp>
        <p:nvSpPr>
          <p:cNvPr id="4" name="Segnaposto piè di pagina 14"/>
          <p:cNvSpPr>
            <a:spLocks noGrp="1"/>
          </p:cNvSpPr>
          <p:nvPr>
            <p:ph type="ftr" sz="quarter" idx="11"/>
          </p:nvPr>
        </p:nvSpPr>
        <p:spPr>
          <a:xfrm>
            <a:off x="395536" y="6165304"/>
            <a:ext cx="8064896" cy="437133"/>
          </a:xfrm>
        </p:spPr>
        <p:txBody>
          <a:bodyPr/>
          <a:lstStyle/>
          <a:p>
            <a:endParaRPr lang="it-IT" sz="1200" dirty="0" smtClean="0"/>
          </a:p>
          <a:p>
            <a:r>
              <a:rPr lang="en-US" sz="1200" dirty="0" smtClean="0"/>
              <a:t>© Copyright.  All rights reserved.                                                                                              WWW.DIDATTICAPERSUASIVA.COM </a:t>
            </a:r>
            <a:endParaRPr lang="it-IT" sz="1200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83880" cy="1051560"/>
          </a:xfrm>
        </p:spPr>
        <p:txBody>
          <a:bodyPr/>
          <a:lstStyle/>
          <a:p>
            <a:pPr eaLnBrk="1" hangingPunct="1"/>
            <a:r>
              <a:rPr lang="it-IT" dirty="0" smtClean="0"/>
              <a:t>Prognosi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556792"/>
            <a:ext cx="8183880" cy="4187952"/>
          </a:xfrm>
        </p:spPr>
        <p:txBody>
          <a:bodyPr/>
          <a:lstStyle/>
          <a:p>
            <a:pPr eaLnBrk="1" hangingPunct="1"/>
            <a:r>
              <a:rPr lang="it-IT" dirty="0" smtClean="0"/>
              <a:t>Gli studi di Follow-up hanno evidenziato la comparsa di un alta incidenza di disturbo antisociale di personalità, disturbi affettivi e comportamento criminale recidivo in età adulta</a:t>
            </a:r>
          </a:p>
        </p:txBody>
      </p:sp>
      <p:sp>
        <p:nvSpPr>
          <p:cNvPr id="4" name="Segnaposto piè di pagina 14"/>
          <p:cNvSpPr>
            <a:spLocks noGrp="1"/>
          </p:cNvSpPr>
          <p:nvPr>
            <p:ph type="ftr" sz="quarter" idx="11"/>
          </p:nvPr>
        </p:nvSpPr>
        <p:spPr>
          <a:xfrm>
            <a:off x="395536" y="6165304"/>
            <a:ext cx="8064896" cy="437133"/>
          </a:xfrm>
        </p:spPr>
        <p:txBody>
          <a:bodyPr/>
          <a:lstStyle/>
          <a:p>
            <a:endParaRPr lang="it-IT" sz="1200" dirty="0" smtClean="0"/>
          </a:p>
          <a:p>
            <a:r>
              <a:rPr lang="en-US" sz="1200" dirty="0" smtClean="0"/>
              <a:t>© Copyright.  All rights reserved.                                                                                              WWW.DIDATTICAPERSUASIVA.COM </a:t>
            </a:r>
            <a:endParaRPr lang="it-IT" sz="1200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183880" cy="1051560"/>
          </a:xfrm>
        </p:spPr>
        <p:txBody>
          <a:bodyPr/>
          <a:lstStyle/>
          <a:p>
            <a:pPr eaLnBrk="1" hangingPunct="1"/>
            <a:r>
              <a:rPr lang="it-IT" dirty="0" smtClean="0"/>
              <a:t>Trattamento e prevenzione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12776"/>
            <a:ext cx="8183880" cy="4187952"/>
          </a:xfrm>
        </p:spPr>
        <p:txBody>
          <a:bodyPr/>
          <a:lstStyle/>
          <a:p>
            <a:pPr eaLnBrk="1" hangingPunct="1"/>
            <a:r>
              <a:rPr lang="it-IT" dirty="0" smtClean="0"/>
              <a:t>Il trattamento dei disturbi della condotta è focalizzato su forme di intervento che coinvolgono l’individuo, la famiglia e il contesto sociale</a:t>
            </a:r>
          </a:p>
          <a:p>
            <a:pPr eaLnBrk="1" hangingPunct="1">
              <a:buNone/>
            </a:pPr>
            <a:endParaRPr lang="it-IT" dirty="0" smtClean="0"/>
          </a:p>
          <a:p>
            <a:pPr eaLnBrk="1" hangingPunct="1"/>
            <a:r>
              <a:rPr lang="it-IT" dirty="0" smtClean="0"/>
              <a:t>Il trattamento farmacologico può essere indicato per controllare episodi di aggressività e violenza</a:t>
            </a:r>
          </a:p>
        </p:txBody>
      </p:sp>
      <p:sp>
        <p:nvSpPr>
          <p:cNvPr id="4" name="Segnaposto piè di pagina 14"/>
          <p:cNvSpPr>
            <a:spLocks noGrp="1"/>
          </p:cNvSpPr>
          <p:nvPr>
            <p:ph type="ftr" sz="quarter" idx="11"/>
          </p:nvPr>
        </p:nvSpPr>
        <p:spPr>
          <a:xfrm>
            <a:off x="395536" y="6165304"/>
            <a:ext cx="8064896" cy="437133"/>
          </a:xfrm>
        </p:spPr>
        <p:txBody>
          <a:bodyPr/>
          <a:lstStyle/>
          <a:p>
            <a:endParaRPr lang="it-IT" sz="1200" dirty="0" smtClean="0"/>
          </a:p>
          <a:p>
            <a:r>
              <a:rPr lang="en-US" sz="1200" dirty="0" smtClean="0"/>
              <a:t>© Copyright.  All rights reserved.                                                                                              WWW.DIDATTICAPERSUASIVA.COM </a:t>
            </a:r>
            <a:endParaRPr lang="it-IT" sz="1200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640"/>
            <a:ext cx="8183880" cy="1051560"/>
          </a:xfrm>
        </p:spPr>
        <p:txBody>
          <a:bodyPr/>
          <a:lstStyle/>
          <a:p>
            <a:pPr eaLnBrk="1" hangingPunct="1"/>
            <a:r>
              <a:rPr lang="it-IT" dirty="0" smtClean="0"/>
              <a:t>Trattamento e prevenzione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340768"/>
            <a:ext cx="8183880" cy="4187952"/>
          </a:xfrm>
        </p:spPr>
        <p:txBody>
          <a:bodyPr/>
          <a:lstStyle/>
          <a:p>
            <a:pPr eaLnBrk="1" hangingPunct="1"/>
            <a:r>
              <a:rPr lang="it-IT" dirty="0" smtClean="0"/>
              <a:t>Si rende necessario creare un “</a:t>
            </a:r>
            <a:r>
              <a:rPr lang="it-IT" dirty="0" err="1" smtClean="0"/>
              <a:t>setting</a:t>
            </a:r>
            <a:r>
              <a:rPr lang="it-IT" dirty="0" smtClean="0"/>
              <a:t>” alternativo che possa essere modificato in base ai bisogni che il ragazzo esprime con i suoi comportamenti inadeguati favorendo lo sviluppo di una relazione terapeutica contenitiva</a:t>
            </a:r>
          </a:p>
        </p:txBody>
      </p:sp>
      <p:sp>
        <p:nvSpPr>
          <p:cNvPr id="4" name="Segnaposto piè di pagina 14"/>
          <p:cNvSpPr>
            <a:spLocks noGrp="1"/>
          </p:cNvSpPr>
          <p:nvPr>
            <p:ph type="ftr" sz="quarter" idx="11"/>
          </p:nvPr>
        </p:nvSpPr>
        <p:spPr>
          <a:xfrm>
            <a:off x="395536" y="6165304"/>
            <a:ext cx="8064896" cy="437133"/>
          </a:xfrm>
        </p:spPr>
        <p:txBody>
          <a:bodyPr/>
          <a:lstStyle/>
          <a:p>
            <a:endParaRPr lang="it-IT" sz="1200" dirty="0" smtClean="0"/>
          </a:p>
          <a:p>
            <a:r>
              <a:rPr lang="en-US" sz="1200" dirty="0" smtClean="0"/>
              <a:t>© Copyright.  All rights reserved.                                                                                              WWW.DIDATTICAPERSUASIVA.COM </a:t>
            </a:r>
            <a:endParaRPr lang="it-IT" sz="1200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332656"/>
            <a:ext cx="8183880" cy="1051560"/>
          </a:xfrm>
        </p:spPr>
        <p:txBody>
          <a:bodyPr/>
          <a:lstStyle/>
          <a:p>
            <a:pPr eaLnBrk="1" hangingPunct="1"/>
            <a:r>
              <a:rPr lang="it-IT" dirty="0" smtClean="0"/>
              <a:t>Trattamento e prevenzione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40768"/>
            <a:ext cx="8183880" cy="4187952"/>
          </a:xfrm>
        </p:spPr>
        <p:txBody>
          <a:bodyPr/>
          <a:lstStyle/>
          <a:p>
            <a:pPr eaLnBrk="1" hangingPunct="1"/>
            <a:r>
              <a:rPr lang="it-IT" dirty="0" smtClean="0"/>
              <a:t>La difficoltà e gli insuccessi nella terapia dei giovani con comportamenti aggressivi e violenti hanno indotto i clinici e i ricercatori ad orientare la loro attenzione verso forme di trattamento e prevenzione indirizzate non solo al soggetto ma soprattutto ai genitori, alla famiglia e al contesto sociale (scuola e gruppo dei pari).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211</TotalTime>
  <Words>342</Words>
  <Application>Microsoft Office PowerPoint</Application>
  <PresentationFormat>Presentazione su schermo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Astro</vt:lpstr>
      <vt:lpstr>Diapositiva 1</vt:lpstr>
      <vt:lpstr>Comportamento aggressivo in ambito scolastico</vt:lpstr>
      <vt:lpstr>Comportamento aggressivo in ambito scolastico</vt:lpstr>
      <vt:lpstr>Comportamento aggressivo in ambito scolastico</vt:lpstr>
      <vt:lpstr>Prognosi</vt:lpstr>
      <vt:lpstr>Trattamento e prevenzione</vt:lpstr>
      <vt:lpstr>Trattamento e prevenzione</vt:lpstr>
      <vt:lpstr>Trattamento e prevenzione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Disturbi della condotta</dc:title>
  <dc:creator>alice</dc:creator>
  <cp:lastModifiedBy>Leonardo</cp:lastModifiedBy>
  <cp:revision>31</cp:revision>
  <dcterms:created xsi:type="dcterms:W3CDTF">1998-12-31T23:12:34Z</dcterms:created>
  <dcterms:modified xsi:type="dcterms:W3CDTF">2015-07-04T12:33:52Z</dcterms:modified>
</cp:coreProperties>
</file>