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5"/>
  </p:notesMasterIdLst>
  <p:sldIdLst>
    <p:sldId id="292" r:id="rId2"/>
    <p:sldId id="272" r:id="rId3"/>
    <p:sldId id="273" r:id="rId4"/>
    <p:sldId id="279" r:id="rId5"/>
    <p:sldId id="280" r:id="rId6"/>
    <p:sldId id="275" r:id="rId7"/>
    <p:sldId id="290" r:id="rId8"/>
    <p:sldId id="274" r:id="rId9"/>
    <p:sldId id="276" r:id="rId10"/>
    <p:sldId id="277" r:id="rId11"/>
    <p:sldId id="291" r:id="rId12"/>
    <p:sldId id="278" r:id="rId13"/>
    <p:sldId id="288" r:id="rId14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669900"/>
    <a:srgbClr val="CCCC00"/>
    <a:srgbClr val="CC3300"/>
    <a:srgbClr val="800000"/>
    <a:srgbClr val="990000"/>
    <a:srgbClr val="FACFAE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27582" autoAdjust="0"/>
    <p:restoredTop sz="94333" autoAdjust="0"/>
  </p:normalViewPr>
  <p:slideViewPr>
    <p:cSldViewPr>
      <p:cViewPr>
        <p:scale>
          <a:sx n="66" d="100"/>
          <a:sy n="66" d="100"/>
        </p:scale>
        <p:origin x="-930" y="-2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AEC8C5-FE4A-4D7C-AA2C-238900F8873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CB17497F-A2D5-4731-ADD2-753C9914E125}">
      <dgm:prSet/>
      <dgm:spPr>
        <a:solidFill>
          <a:srgbClr val="C00000"/>
        </a:solidFill>
      </dgm:spPr>
      <dgm:t>
        <a:bodyPr/>
        <a:lstStyle/>
        <a:p>
          <a:pPr rtl="0"/>
          <a:r>
            <a:rPr lang="it-IT" b="1" dirty="0" smtClean="0"/>
            <a:t>WWW.DIDATTICAPERSUASIVA.COM</a:t>
          </a:r>
          <a:endParaRPr lang="it-IT" b="1" dirty="0"/>
        </a:p>
      </dgm:t>
    </dgm:pt>
    <dgm:pt modelId="{75B35F51-188E-4F84-8892-872EF88D9186}" type="parTrans" cxnId="{A70EF8B1-7E9D-4DD4-80F0-AB25C47AD68F}">
      <dgm:prSet/>
      <dgm:spPr/>
      <dgm:t>
        <a:bodyPr/>
        <a:lstStyle/>
        <a:p>
          <a:endParaRPr lang="it-IT"/>
        </a:p>
      </dgm:t>
    </dgm:pt>
    <dgm:pt modelId="{E1160026-EFDB-48A7-8278-4EFF8DA9BD50}" type="sibTrans" cxnId="{A70EF8B1-7E9D-4DD4-80F0-AB25C47AD68F}">
      <dgm:prSet/>
      <dgm:spPr/>
      <dgm:t>
        <a:bodyPr/>
        <a:lstStyle/>
        <a:p>
          <a:endParaRPr lang="it-IT"/>
        </a:p>
      </dgm:t>
    </dgm:pt>
    <dgm:pt modelId="{4A12A1EA-98E8-45E4-A090-4158FDB3460E}" type="pres">
      <dgm:prSet presAssocID="{36AEC8C5-FE4A-4D7C-AA2C-238900F8873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715D9815-F5BC-4C4D-BBEF-A85FE328356C}" type="pres">
      <dgm:prSet presAssocID="{CB17497F-A2D5-4731-ADD2-753C9914E125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BF488954-AFE9-42FA-BD44-2C5971A696C6}" type="presOf" srcId="{CB17497F-A2D5-4731-ADD2-753C9914E125}" destId="{715D9815-F5BC-4C4D-BBEF-A85FE328356C}" srcOrd="0" destOrd="0" presId="urn:microsoft.com/office/officeart/2005/8/layout/vList2"/>
    <dgm:cxn modelId="{0DD4D3C1-EF83-4AC8-B3AF-E03C00533434}" type="presOf" srcId="{36AEC8C5-FE4A-4D7C-AA2C-238900F8873F}" destId="{4A12A1EA-98E8-45E4-A090-4158FDB3460E}" srcOrd="0" destOrd="0" presId="urn:microsoft.com/office/officeart/2005/8/layout/vList2"/>
    <dgm:cxn modelId="{A70EF8B1-7E9D-4DD4-80F0-AB25C47AD68F}" srcId="{36AEC8C5-FE4A-4D7C-AA2C-238900F8873F}" destId="{CB17497F-A2D5-4731-ADD2-753C9914E125}" srcOrd="0" destOrd="0" parTransId="{75B35F51-188E-4F84-8892-872EF88D9186}" sibTransId="{E1160026-EFDB-48A7-8278-4EFF8DA9BD50}"/>
    <dgm:cxn modelId="{937C804A-743A-48C0-B022-D220960DE1A1}" type="presParOf" srcId="{4A12A1EA-98E8-45E4-A090-4158FDB3460E}" destId="{715D9815-F5BC-4C4D-BBEF-A85FE328356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15D9815-F5BC-4C4D-BBEF-A85FE328356C}">
      <dsp:nvSpPr>
        <dsp:cNvPr id="0" name=""/>
        <dsp:cNvSpPr/>
      </dsp:nvSpPr>
      <dsp:spPr>
        <a:xfrm>
          <a:off x="0" y="348912"/>
          <a:ext cx="7772400" cy="772200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300" b="1" kern="1200" dirty="0" smtClean="0"/>
            <a:t>WWW.DIDATTICAPERSUASIVA.COM</a:t>
          </a:r>
          <a:endParaRPr lang="it-IT" sz="3300" b="1" kern="1200" dirty="0"/>
        </a:p>
      </dsp:txBody>
      <dsp:txXfrm>
        <a:off x="0" y="348912"/>
        <a:ext cx="7772400" cy="7722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/>
          </a:p>
        </p:txBody>
      </p:sp>
      <p:sp>
        <p:nvSpPr>
          <p:cNvPr id="465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it-IT"/>
          </a:p>
        </p:txBody>
      </p:sp>
      <p:sp>
        <p:nvSpPr>
          <p:cNvPr id="4659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65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65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/>
          </a:p>
        </p:txBody>
      </p:sp>
      <p:sp>
        <p:nvSpPr>
          <p:cNvPr id="465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FD02433-1AA0-495D-8987-8F32E1FB74E7}" type="slidenum">
              <a:rPr lang="it-IT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D1FD6A-33A4-4E54-AD6F-DB1CE8A41DC5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9E3FC2-89C0-4B7F-8B78-957B4B0165F2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566A68-2BF6-4D65-979B-4A39D6BAF8C9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olo, test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6CA895F-EAD7-4EB0-A9F7-9F4F235D0793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CFD5C5-AD16-4318-A547-550BD05E06DD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AD9041-412E-48E7-B968-B603B171EE00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3B9258-89CC-4E72-B88E-B8D68CB30FBB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7DB88A-202F-4F5E-841E-F49F42101232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A11784-78E1-4C72-BC6A-9FA174AE10DD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547B7E-74F9-462F-9385-C6205D6ACF1C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B23DEC-6272-4FEE-9115-C15ECF7FFC89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3F94E5-AB8F-4D10-9F50-7C5C55741ACA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8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5058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it-IT"/>
          </a:p>
        </p:txBody>
      </p:sp>
      <p:sp>
        <p:nvSpPr>
          <p:cNvPr id="5058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it-IT"/>
          </a:p>
        </p:txBody>
      </p:sp>
      <p:sp>
        <p:nvSpPr>
          <p:cNvPr id="5058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4F29B3F-3E95-42C4-91A7-2C92E43F0791}" type="slidenum">
              <a:rPr lang="it-IT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ma 6"/>
          <p:cNvGraphicFramePr/>
          <p:nvPr/>
        </p:nvGraphicFramePr>
        <p:xfrm>
          <a:off x="683568" y="548680"/>
          <a:ext cx="7772400" cy="1470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47664" y="4941168"/>
            <a:ext cx="6336704" cy="843880"/>
          </a:xfrm>
        </p:spPr>
        <p:txBody>
          <a:bodyPr/>
          <a:lstStyle/>
          <a:p>
            <a:r>
              <a:rPr lang="it-IT" sz="2400" b="1" dirty="0" smtClean="0">
                <a:solidFill>
                  <a:srgbClr val="C00000"/>
                </a:solidFill>
              </a:rPr>
              <a:t>COMPORTAMENTO PROBLEMA: COME OSSERVARNE </a:t>
            </a:r>
            <a:r>
              <a:rPr lang="it-IT" sz="2400" b="1" dirty="0" smtClean="0">
                <a:solidFill>
                  <a:srgbClr val="C00000"/>
                </a:solidFill>
              </a:rPr>
              <a:t>UNO</a:t>
            </a:r>
          </a:p>
          <a:p>
            <a:r>
              <a:rPr lang="it-IT" sz="1200" b="1" dirty="0" smtClean="0">
                <a:solidFill>
                  <a:srgbClr val="C00000"/>
                </a:solidFill>
              </a:rPr>
              <a:t>SLIDE 2</a:t>
            </a:r>
            <a:endParaRPr lang="it-IT" sz="1200" b="1" dirty="0">
              <a:solidFill>
                <a:srgbClr val="C00000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1FD6A-33A4-4E54-AD6F-DB1CE8A41DC5}" type="slidenum">
              <a:rPr lang="it-IT" smtClean="0"/>
              <a:pPr/>
              <a:t>1</a:t>
            </a:fld>
            <a:endParaRPr lang="it-IT" dirty="0"/>
          </a:p>
        </p:txBody>
      </p:sp>
      <p:pic>
        <p:nvPicPr>
          <p:cNvPr id="5" name="Immagine 4" descr="9-8-14-Desk-Posture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411760" y="1916832"/>
            <a:ext cx="4187379" cy="2786654"/>
          </a:xfrm>
          <a:prstGeom prst="rect">
            <a:avLst/>
          </a:prstGeom>
        </p:spPr>
      </p:pic>
      <p:pic>
        <p:nvPicPr>
          <p:cNvPr id="6" name="Immagine 5" descr="iStock_000019012355Medium.jpg PRIMA.jpgcalvino.jpg2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39552" y="2420888"/>
            <a:ext cx="1451782" cy="1586483"/>
          </a:xfrm>
          <a:prstGeom prst="rect">
            <a:avLst/>
          </a:prstGeom>
        </p:spPr>
      </p:pic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1835696" y="6165304"/>
            <a:ext cx="5760640" cy="476250"/>
          </a:xfrm>
        </p:spPr>
        <p:txBody>
          <a:bodyPr/>
          <a:lstStyle/>
          <a:p>
            <a:r>
              <a:rPr lang="en-US" dirty="0"/>
              <a:t>© Copyright.  All rights reserved.                                                                              WWW.DIDATTICAPERSUASIVA.COM</a:t>
            </a:r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69439-2390-4511-8EB4-120DCB6C8C8E}" type="slidenum">
              <a:rPr lang="it-IT"/>
              <a:pPr/>
              <a:t>10</a:t>
            </a:fld>
            <a:endParaRPr lang="it-IT"/>
          </a:p>
        </p:txBody>
      </p:sp>
      <p:sp>
        <p:nvSpPr>
          <p:cNvPr id="5120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346075"/>
          </a:xfrm>
        </p:spPr>
        <p:txBody>
          <a:bodyPr/>
          <a:lstStyle/>
          <a:p>
            <a:r>
              <a:rPr lang="it-IT" sz="2800" b="1" u="sng">
                <a:solidFill>
                  <a:srgbClr val="CC3300"/>
                </a:solidFill>
              </a:rPr>
              <a:t>INTERVENTO EDUCATIVO SUL COMPORTAMENTO PROBLEMA </a:t>
            </a:r>
            <a:r>
              <a:rPr lang="it-IT" sz="3200" b="1" u="sng">
                <a:solidFill>
                  <a:srgbClr val="CC3300"/>
                </a:solidFill>
              </a:rPr>
              <a:t>- 9</a:t>
            </a:r>
          </a:p>
        </p:txBody>
      </p:sp>
      <p:sp>
        <p:nvSpPr>
          <p:cNvPr id="512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196975"/>
            <a:ext cx="8291512" cy="4929188"/>
          </a:xfrm>
        </p:spPr>
        <p:txBody>
          <a:bodyPr/>
          <a:lstStyle/>
          <a:p>
            <a:pPr marL="609600" indent="-609600">
              <a:buFontTx/>
              <a:buAutoNum type="arabicPeriod" startAt="4"/>
            </a:pPr>
            <a:r>
              <a:rPr lang="it-IT" sz="2400" b="1"/>
              <a:t>FARE UN PIANO DETTAGLIATO =</a:t>
            </a:r>
          </a:p>
          <a:p>
            <a:pPr marL="609600" indent="-609600">
              <a:buFontTx/>
              <a:buNone/>
            </a:pPr>
            <a:endParaRPr lang="it-IT" sz="2400"/>
          </a:p>
          <a:p>
            <a:pPr marL="609600" indent="-609600"/>
            <a:r>
              <a:rPr lang="it-IT" sz="2400" b="1"/>
              <a:t>definire la responsabilità di chi interviene </a:t>
            </a:r>
          </a:p>
          <a:p>
            <a:pPr marL="609600" indent="-609600">
              <a:buFontTx/>
              <a:buNone/>
            </a:pPr>
            <a:r>
              <a:rPr lang="it-IT" sz="2400" b="1"/>
              <a:t>       (chi fa cosa, come, quando…)</a:t>
            </a:r>
          </a:p>
          <a:p>
            <a:pPr marL="609600" indent="-609600">
              <a:buFontTx/>
              <a:buNone/>
            </a:pPr>
            <a:endParaRPr lang="it-IT" sz="2400" b="1"/>
          </a:p>
          <a:p>
            <a:pPr marL="609600" indent="-609600"/>
            <a:r>
              <a:rPr lang="it-IT" sz="2400" b="1"/>
              <a:t>definire le date di verifica del piano d’intervento</a:t>
            </a:r>
          </a:p>
          <a:p>
            <a:pPr marL="609600" indent="-609600">
              <a:buFontTx/>
              <a:buNone/>
            </a:pPr>
            <a:endParaRPr lang="it-IT" sz="2400" b="1"/>
          </a:p>
          <a:p>
            <a:pPr marL="609600" indent="-609600"/>
            <a:r>
              <a:rPr lang="it-IT" sz="2400" b="1"/>
              <a:t>fare un elenco di risorse e informazioni necessarie</a:t>
            </a:r>
          </a:p>
          <a:p>
            <a:pPr marL="609600" indent="-609600">
              <a:buFontTx/>
              <a:buNone/>
            </a:pPr>
            <a:endParaRPr lang="it-IT" sz="2400" b="1"/>
          </a:p>
          <a:p>
            <a:pPr marL="609600" indent="-609600"/>
            <a:r>
              <a:rPr lang="it-IT" sz="2400" b="1"/>
              <a:t>fare un elenco dei possibili ostacoli da superare</a:t>
            </a:r>
          </a:p>
        </p:txBody>
      </p:sp>
      <p:sp>
        <p:nvSpPr>
          <p:cNvPr id="7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1835696" y="6165304"/>
            <a:ext cx="5760640" cy="476250"/>
          </a:xfrm>
        </p:spPr>
        <p:txBody>
          <a:bodyPr/>
          <a:lstStyle/>
          <a:p>
            <a:r>
              <a:rPr lang="en-US" dirty="0"/>
              <a:t>© Copyright.  All rights reserved.                                                                              WWW.DIDATTICAPERSUASIVA.COM</a:t>
            </a:r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5447A-C87B-4B66-9AD7-FC17EE863F1C}" type="slidenum">
              <a:rPr lang="it-IT"/>
              <a:pPr/>
              <a:t>11</a:t>
            </a:fld>
            <a:endParaRPr lang="it-IT"/>
          </a:p>
        </p:txBody>
      </p:sp>
      <p:sp>
        <p:nvSpPr>
          <p:cNvPr id="561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u="sng">
                <a:solidFill>
                  <a:srgbClr val="CC3300"/>
                </a:solidFill>
              </a:rPr>
              <a:t>INTERVENTO EDUCATIVO SUL COMPORTAMENTO PROBLEMA - 10</a:t>
            </a:r>
          </a:p>
        </p:txBody>
      </p:sp>
      <p:sp>
        <p:nvSpPr>
          <p:cNvPr id="561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it-IT" sz="2400" b="1"/>
              <a:t>mettere in atto la soluzione</a:t>
            </a:r>
          </a:p>
          <a:p>
            <a:pPr>
              <a:buFontTx/>
              <a:buNone/>
            </a:pPr>
            <a:endParaRPr lang="it-IT"/>
          </a:p>
        </p:txBody>
      </p:sp>
      <p:graphicFrame>
        <p:nvGraphicFramePr>
          <p:cNvPr id="561298" name="Group 146"/>
          <p:cNvGraphicFramePr>
            <a:graphicFrameLocks noGrp="1"/>
          </p:cNvGraphicFramePr>
          <p:nvPr/>
        </p:nvGraphicFramePr>
        <p:xfrm>
          <a:off x="539750" y="2276475"/>
          <a:ext cx="7777163" cy="2589784"/>
        </p:xfrm>
        <a:graphic>
          <a:graphicData uri="http://schemas.openxmlformats.org/drawingml/2006/table">
            <a:tbl>
              <a:tblPr/>
              <a:tblGrid>
                <a:gridCol w="936625"/>
                <a:gridCol w="1511300"/>
                <a:gridCol w="2376488"/>
                <a:gridCol w="1295400"/>
                <a:gridCol w="1657350"/>
              </a:tblGrid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DATA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CONTESTO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COMPORTAMENTO PROBLEMA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COSA HO FATTO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COME HA REAGITO LA PERSONA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4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61285" name="Rectangle 133"/>
          <p:cNvSpPr>
            <a:spLocks noChangeArrowheads="1"/>
          </p:cNvSpPr>
          <p:nvPr/>
        </p:nvSpPr>
        <p:spPr bwMode="auto">
          <a:xfrm>
            <a:off x="0" y="207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it-IT" sz="1800"/>
          </a:p>
        </p:txBody>
      </p:sp>
      <p:sp>
        <p:nvSpPr>
          <p:cNvPr id="40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1835696" y="6165304"/>
            <a:ext cx="5760640" cy="476250"/>
          </a:xfrm>
        </p:spPr>
        <p:txBody>
          <a:bodyPr/>
          <a:lstStyle/>
          <a:p>
            <a:r>
              <a:rPr lang="en-US" dirty="0"/>
              <a:t>© Copyright.  All rights reserved.                                                                              WWW.DIDATTICAPERSUASIVA.COM</a:t>
            </a:r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CCCBB-2945-4734-B14B-CC311B9369B4}" type="slidenum">
              <a:rPr lang="it-IT"/>
              <a:pPr/>
              <a:t>12</a:t>
            </a:fld>
            <a:endParaRPr lang="it-IT"/>
          </a:p>
        </p:txBody>
      </p:sp>
      <p:sp>
        <p:nvSpPr>
          <p:cNvPr id="5130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/>
          <a:lstStyle/>
          <a:p>
            <a:r>
              <a:rPr lang="it-IT" sz="2800" b="1" u="sng">
                <a:solidFill>
                  <a:srgbClr val="CC3300"/>
                </a:solidFill>
              </a:rPr>
              <a:t>INTERVENTO EDUCATIVO SUL COMPORTAMENTO PROBLEMA</a:t>
            </a:r>
            <a:r>
              <a:rPr lang="it-IT" sz="3200" b="1" u="sng">
                <a:solidFill>
                  <a:srgbClr val="CC3300"/>
                </a:solidFill>
              </a:rPr>
              <a:t> - 11</a:t>
            </a:r>
          </a:p>
        </p:txBody>
      </p:sp>
      <p:sp>
        <p:nvSpPr>
          <p:cNvPr id="513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18487" cy="4497388"/>
          </a:xfrm>
        </p:spPr>
        <p:txBody>
          <a:bodyPr/>
          <a:lstStyle/>
          <a:p>
            <a:pPr>
              <a:buFontTx/>
              <a:buNone/>
            </a:pPr>
            <a:r>
              <a:rPr lang="it-IT" sz="2400" b="1"/>
              <a:t> 5. VALUTARE I RISULTATI OTTENUTI =</a:t>
            </a:r>
          </a:p>
          <a:p>
            <a:pPr>
              <a:buFontTx/>
              <a:buNone/>
            </a:pPr>
            <a:endParaRPr lang="it-IT" sz="2400" b="1"/>
          </a:p>
          <a:p>
            <a:r>
              <a:rPr lang="it-IT" sz="2400" b="1"/>
              <a:t>Rivedere il piano d’intervento</a:t>
            </a:r>
          </a:p>
          <a:p>
            <a:pPr>
              <a:buFontTx/>
              <a:buNone/>
            </a:pPr>
            <a:endParaRPr lang="it-IT" sz="2400" b="1"/>
          </a:p>
          <a:p>
            <a:r>
              <a:rPr lang="it-IT" sz="2400" b="1"/>
              <a:t>Scegliere un’altra soluzione</a:t>
            </a:r>
          </a:p>
          <a:p>
            <a:endParaRPr lang="it-IT" sz="2400" b="1"/>
          </a:p>
          <a:p>
            <a:r>
              <a:rPr lang="it-IT" sz="2400" b="1"/>
              <a:t> Continuare</a:t>
            </a:r>
            <a:r>
              <a:rPr lang="it-IT" sz="2400"/>
              <a:t> </a:t>
            </a:r>
          </a:p>
          <a:p>
            <a:pPr algn="ctr">
              <a:buFontTx/>
              <a:buNone/>
            </a:pPr>
            <a:endParaRPr lang="it-IT" sz="240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1835696" y="6165304"/>
            <a:ext cx="5760640" cy="476250"/>
          </a:xfrm>
        </p:spPr>
        <p:txBody>
          <a:bodyPr/>
          <a:lstStyle/>
          <a:p>
            <a:r>
              <a:rPr lang="en-US" dirty="0"/>
              <a:t>© Copyright.  All rights reserved.                                                                              WWW.DIDATTICAPERSUASIVA.COM</a:t>
            </a:r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9361B-485A-4AEA-B912-930A9186D300}" type="slidenum">
              <a:rPr lang="it-IT"/>
              <a:pPr/>
              <a:t>13</a:t>
            </a:fld>
            <a:endParaRPr lang="it-IT"/>
          </a:p>
        </p:txBody>
      </p:sp>
      <p:sp>
        <p:nvSpPr>
          <p:cNvPr id="528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b="1" u="sng">
                <a:solidFill>
                  <a:srgbClr val="CC3300"/>
                </a:solidFill>
              </a:rPr>
              <a:t>INTERVENTO EDUCATIVO SUL COMPORTAMENTO PROBLEMA</a:t>
            </a:r>
            <a:r>
              <a:rPr lang="it-IT" sz="3200" b="1" u="sng">
                <a:solidFill>
                  <a:srgbClr val="CC3300"/>
                </a:solidFill>
              </a:rPr>
              <a:t> - 12</a:t>
            </a:r>
          </a:p>
        </p:txBody>
      </p:sp>
      <p:sp>
        <p:nvSpPr>
          <p:cNvPr id="528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9750" y="1700213"/>
            <a:ext cx="8064500" cy="865187"/>
          </a:xfrm>
        </p:spPr>
        <p:txBody>
          <a:bodyPr/>
          <a:lstStyle/>
          <a:p>
            <a:r>
              <a:rPr lang="it-IT" sz="2800" b="1"/>
              <a:t>valutazione finale</a:t>
            </a:r>
          </a:p>
          <a:p>
            <a:endParaRPr lang="it-IT" sz="2800" b="1"/>
          </a:p>
          <a:p>
            <a:pPr>
              <a:buFontTx/>
              <a:buNone/>
            </a:pPr>
            <a:endParaRPr lang="it-IT" sz="2800"/>
          </a:p>
        </p:txBody>
      </p:sp>
      <p:graphicFrame>
        <p:nvGraphicFramePr>
          <p:cNvPr id="528417" name="Group 33"/>
          <p:cNvGraphicFramePr>
            <a:graphicFrameLocks noGrp="1"/>
          </p:cNvGraphicFramePr>
          <p:nvPr>
            <p:ph sz="half" idx="2"/>
          </p:nvPr>
        </p:nvGraphicFramePr>
        <p:xfrm>
          <a:off x="684213" y="2852738"/>
          <a:ext cx="8002587" cy="3273426"/>
        </p:xfrm>
        <a:graphic>
          <a:graphicData uri="http://schemas.openxmlformats.org/drawingml/2006/table">
            <a:tbl>
              <a:tblPr/>
              <a:tblGrid>
                <a:gridCol w="3455987"/>
                <a:gridCol w="4546600"/>
              </a:tblGrid>
              <a:tr h="1090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HA FUNZIONATO 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92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PUNTI DI FORZA DELLA SOLUZIONE ATTUATA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90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PUNTI DEBOLI DELLA SOLUZIONE ATTUATA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1835696" y="6165304"/>
            <a:ext cx="5760640" cy="476250"/>
          </a:xfrm>
        </p:spPr>
        <p:txBody>
          <a:bodyPr/>
          <a:lstStyle/>
          <a:p>
            <a:r>
              <a:rPr lang="en-US" dirty="0"/>
              <a:t>© Copyright.  All rights reserved.                                                                              WWW.DIDATTICAPERSUASIVA.COM</a:t>
            </a:r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7545B-0E82-4571-92EC-CF6CFCF96770}" type="slidenum">
              <a:rPr lang="it-IT"/>
              <a:pPr/>
              <a:t>2</a:t>
            </a:fld>
            <a:endParaRPr lang="it-IT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20713"/>
            <a:ext cx="7772400" cy="1152525"/>
          </a:xfrm>
        </p:spPr>
        <p:txBody>
          <a:bodyPr/>
          <a:lstStyle/>
          <a:p>
            <a:r>
              <a:rPr lang="it-IT" sz="3200" b="1" u="sng">
                <a:solidFill>
                  <a:srgbClr val="CC3300"/>
                </a:solidFill>
              </a:rPr>
              <a:t>INTERVENTO EDUCATIVO SUL COMPORTAMENTO PROBLEMA - 1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84213" y="2349500"/>
            <a:ext cx="7840662" cy="3578225"/>
          </a:xfrm>
        </p:spPr>
        <p:txBody>
          <a:bodyPr/>
          <a:lstStyle/>
          <a:p>
            <a:r>
              <a:rPr lang="it-IT" b="1"/>
              <a:t>=</a:t>
            </a:r>
          </a:p>
          <a:p>
            <a:endParaRPr lang="it-IT" b="1"/>
          </a:p>
          <a:p>
            <a:r>
              <a:rPr lang="it-IT" b="1"/>
              <a:t>CAPACITA’ </a:t>
            </a:r>
          </a:p>
          <a:p>
            <a:r>
              <a:rPr lang="it-IT" b="1"/>
              <a:t>DI (PROVARE A) TROVARE </a:t>
            </a:r>
          </a:p>
          <a:p>
            <a:r>
              <a:rPr lang="it-IT" b="1"/>
              <a:t>UNA POSSIBILE SOLUZIONE </a:t>
            </a:r>
          </a:p>
          <a:p>
            <a:r>
              <a:rPr lang="it-IT" b="1"/>
              <a:t>A UN PROBLEMA</a:t>
            </a:r>
          </a:p>
        </p:txBody>
      </p:sp>
      <p:sp>
        <p:nvSpPr>
          <p:cNvPr id="7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1835696" y="6165304"/>
            <a:ext cx="5760640" cy="476250"/>
          </a:xfrm>
        </p:spPr>
        <p:txBody>
          <a:bodyPr/>
          <a:lstStyle/>
          <a:p>
            <a:r>
              <a:rPr lang="en-US" dirty="0"/>
              <a:t>© Copyright.  All rights reserved.                                                                              WWW.DIDATTICAPERSUASIVA.COM</a:t>
            </a:r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53442-EF3D-4855-B44F-F34CFD3D34A2}" type="slidenum">
              <a:rPr lang="it-IT"/>
              <a:pPr/>
              <a:t>3</a:t>
            </a:fld>
            <a:endParaRPr lang="it-IT"/>
          </a:p>
        </p:txBody>
      </p:sp>
      <p:sp>
        <p:nvSpPr>
          <p:cNvPr id="507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b="1" u="sng">
                <a:solidFill>
                  <a:srgbClr val="CC3300"/>
                </a:solidFill>
              </a:rPr>
              <a:t>INTERVENTO EDUCATIVO SUL </a:t>
            </a:r>
            <a:r>
              <a:rPr lang="it-IT" sz="3200" b="1" u="sng">
                <a:solidFill>
                  <a:srgbClr val="CC3300"/>
                </a:solidFill>
              </a:rPr>
              <a:t>COMPORTAMENTO</a:t>
            </a:r>
            <a:r>
              <a:rPr lang="it-IT" sz="2800" b="1" u="sng">
                <a:solidFill>
                  <a:srgbClr val="CC3300"/>
                </a:solidFill>
              </a:rPr>
              <a:t> PROBLEMA </a:t>
            </a:r>
            <a:r>
              <a:rPr lang="it-IT" sz="3200" b="1" u="sng">
                <a:solidFill>
                  <a:srgbClr val="CC3300"/>
                </a:solidFill>
              </a:rPr>
              <a:t>- 2</a:t>
            </a:r>
          </a:p>
        </p:txBody>
      </p:sp>
      <p:sp>
        <p:nvSpPr>
          <p:cNvPr id="507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it-IT" b="1"/>
              <a:t>=</a:t>
            </a:r>
          </a:p>
          <a:p>
            <a:pPr algn="ctr"/>
            <a:endParaRPr lang="it-IT" b="1"/>
          </a:p>
          <a:p>
            <a:pPr algn="ctr">
              <a:buFontTx/>
              <a:buNone/>
            </a:pPr>
            <a:r>
              <a:rPr lang="it-IT" b="1"/>
              <a:t>IDENTIFICARE UN PROBLEMA</a:t>
            </a:r>
          </a:p>
          <a:p>
            <a:pPr algn="ctr">
              <a:buFontTx/>
              <a:buNone/>
            </a:pPr>
            <a:r>
              <a:rPr lang="it-IT" b="1"/>
              <a:t>+</a:t>
            </a:r>
          </a:p>
          <a:p>
            <a:pPr algn="ctr">
              <a:buFontTx/>
              <a:buNone/>
            </a:pPr>
            <a:r>
              <a:rPr lang="it-IT" b="1"/>
              <a:t>FOCALIZZARE UN OBIETTIVO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2915816" y="6165304"/>
            <a:ext cx="3528392" cy="476250"/>
          </a:xfrm>
        </p:spPr>
        <p:txBody>
          <a:bodyPr/>
          <a:lstStyle/>
          <a:p>
            <a:r>
              <a:rPr lang="en-US" dirty="0" smtClean="0"/>
              <a:t>© Copyright.  All rights reserved.                                                                              WWW.DIDATTICAPERSUASIVA.COM</a:t>
            </a:r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F72C4-1FE0-43A7-966E-B4C6A22A474F}" type="slidenum">
              <a:rPr lang="it-IT"/>
              <a:pPr/>
              <a:t>4</a:t>
            </a:fld>
            <a:endParaRPr lang="it-IT"/>
          </a:p>
        </p:txBody>
      </p:sp>
      <p:sp>
        <p:nvSpPr>
          <p:cNvPr id="51405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260350"/>
            <a:ext cx="7772400" cy="647700"/>
          </a:xfrm>
        </p:spPr>
        <p:txBody>
          <a:bodyPr/>
          <a:lstStyle/>
          <a:p>
            <a:r>
              <a:rPr lang="it-IT" sz="2800" b="1" u="sng">
                <a:solidFill>
                  <a:srgbClr val="CC3300"/>
                </a:solidFill>
              </a:rPr>
              <a:t>INTERVENTO EDUCATIVO SUL COMPORTAMENTO PROBLEMA </a:t>
            </a:r>
            <a:r>
              <a:rPr lang="it-IT" sz="3200" b="1" u="sng">
                <a:solidFill>
                  <a:srgbClr val="CC3300"/>
                </a:solidFill>
              </a:rPr>
              <a:t>- 3 </a:t>
            </a:r>
          </a:p>
        </p:txBody>
      </p:sp>
      <p:sp>
        <p:nvSpPr>
          <p:cNvPr id="51405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395288" y="981075"/>
            <a:ext cx="8497887" cy="5256213"/>
          </a:xfrm>
        </p:spPr>
        <p:txBody>
          <a:bodyPr/>
          <a:lstStyle/>
          <a:p>
            <a:endParaRPr lang="it-IT"/>
          </a:p>
          <a:p>
            <a:endParaRPr lang="it-IT" b="1"/>
          </a:p>
          <a:p>
            <a:pPr algn="l"/>
            <a:r>
              <a:rPr lang="it-IT" b="1"/>
              <a:t>Scrivere tutti i comportamenti problematici del bambino</a:t>
            </a:r>
            <a:endParaRPr lang="it-IT" b="1">
              <a:solidFill>
                <a:srgbClr val="CC3300"/>
              </a:solidFill>
            </a:endParaRPr>
          </a:p>
          <a:p>
            <a:pPr algn="l">
              <a:buFontTx/>
              <a:buChar char="•"/>
            </a:pPr>
            <a:r>
              <a:rPr lang="it-IT" b="1" u="sng"/>
              <a:t>___________________________________</a:t>
            </a:r>
          </a:p>
          <a:p>
            <a:pPr algn="l">
              <a:buFontTx/>
              <a:buChar char="•"/>
            </a:pPr>
            <a:r>
              <a:rPr lang="it-IT" b="1" u="sng"/>
              <a:t>___________________________________</a:t>
            </a:r>
          </a:p>
          <a:p>
            <a:pPr algn="l">
              <a:buFontTx/>
              <a:buChar char="•"/>
            </a:pPr>
            <a:r>
              <a:rPr lang="it-IT" b="1" u="sng"/>
              <a:t>___________________________________</a:t>
            </a:r>
          </a:p>
          <a:p>
            <a:pPr algn="l">
              <a:buFontTx/>
              <a:buChar char="•"/>
            </a:pPr>
            <a:r>
              <a:rPr lang="it-IT" b="1" u="sng"/>
              <a:t>___________________________________</a:t>
            </a:r>
          </a:p>
        </p:txBody>
      </p:sp>
      <p:sp>
        <p:nvSpPr>
          <p:cNvPr id="7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1835696" y="6165304"/>
            <a:ext cx="5760640" cy="476250"/>
          </a:xfrm>
        </p:spPr>
        <p:txBody>
          <a:bodyPr/>
          <a:lstStyle/>
          <a:p>
            <a:r>
              <a:rPr lang="en-US" dirty="0"/>
              <a:t>© Copyright.  All rights reserved.                                                                              WWW.DIDATTICAPERSUASIVA.COM</a:t>
            </a:r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B9EA4-AE40-42B6-823D-02133D1F676C}" type="slidenum">
              <a:rPr lang="it-IT"/>
              <a:pPr/>
              <a:t>5</a:t>
            </a:fld>
            <a:endParaRPr lang="it-IT"/>
          </a:p>
        </p:txBody>
      </p:sp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r>
              <a:rPr lang="it-IT" sz="2800" b="1" u="sng">
                <a:solidFill>
                  <a:srgbClr val="CC3300"/>
                </a:solidFill>
              </a:rPr>
              <a:t>INTERVENTO EDUCATIVO SUL COMPORTAMENTO PROBLEMA </a:t>
            </a:r>
            <a:r>
              <a:rPr lang="it-IT" sz="3200" b="1" u="sng">
                <a:solidFill>
                  <a:srgbClr val="CC3300"/>
                </a:solidFill>
              </a:rPr>
              <a:t>- 4</a:t>
            </a: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218113"/>
          </a:xfrm>
        </p:spPr>
        <p:txBody>
          <a:bodyPr/>
          <a:lstStyle/>
          <a:p>
            <a:pPr>
              <a:buFontTx/>
              <a:buNone/>
            </a:pPr>
            <a:endParaRPr lang="it-IT" b="1"/>
          </a:p>
          <a:p>
            <a:pPr>
              <a:buFontTx/>
              <a:buNone/>
            </a:pPr>
            <a:r>
              <a:rPr lang="it-IT" b="1"/>
              <a:t>Individuare il comportamento</a:t>
            </a:r>
          </a:p>
          <a:p>
            <a:pPr>
              <a:buFontTx/>
              <a:buNone/>
            </a:pPr>
            <a:r>
              <a:rPr lang="it-IT" b="1"/>
              <a:t>problematico sul quale si vuole</a:t>
            </a:r>
          </a:p>
          <a:p>
            <a:pPr>
              <a:buFontTx/>
              <a:buNone/>
            </a:pPr>
            <a:r>
              <a:rPr lang="it-IT" b="1"/>
              <a:t>intervenire </a:t>
            </a:r>
            <a:r>
              <a:rPr lang="it-IT" sz="2400" b="1"/>
              <a:t>(esplicitando il criterio di scelta)</a:t>
            </a:r>
          </a:p>
          <a:p>
            <a:pPr>
              <a:buFontTx/>
              <a:buNone/>
            </a:pPr>
            <a:endParaRPr lang="it-IT" sz="2400" b="1"/>
          </a:p>
          <a:p>
            <a:r>
              <a:rPr lang="it-IT" b="1" u="sng"/>
              <a:t>_____________________________</a:t>
            </a:r>
          </a:p>
          <a:p>
            <a:pPr>
              <a:buFontTx/>
              <a:buNone/>
            </a:pPr>
            <a:r>
              <a:rPr lang="it-IT" b="1" u="sng"/>
              <a:t>_______________________________</a:t>
            </a:r>
          </a:p>
          <a:p>
            <a:pPr>
              <a:buFontTx/>
              <a:buNone/>
            </a:pPr>
            <a:r>
              <a:rPr lang="it-IT" b="1"/>
              <a:t>_______________________________</a:t>
            </a:r>
          </a:p>
        </p:txBody>
      </p:sp>
      <p:sp>
        <p:nvSpPr>
          <p:cNvPr id="7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1835696" y="6165304"/>
            <a:ext cx="5760640" cy="476250"/>
          </a:xfrm>
        </p:spPr>
        <p:txBody>
          <a:bodyPr/>
          <a:lstStyle/>
          <a:p>
            <a:r>
              <a:rPr lang="en-US" dirty="0"/>
              <a:t>© Copyright.  All rights reserved.                                                                              WWW.DIDATTICAPERSUASIVA.COM</a:t>
            </a:r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8B61-C83A-47F2-9C39-35E7B388FEB0}" type="slidenum">
              <a:rPr lang="it-IT"/>
              <a:pPr/>
              <a:t>6</a:t>
            </a:fld>
            <a:endParaRPr lang="it-IT"/>
          </a:p>
        </p:txBody>
      </p:sp>
      <p:sp>
        <p:nvSpPr>
          <p:cNvPr id="509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b="1" u="sng">
                <a:solidFill>
                  <a:srgbClr val="CC3300"/>
                </a:solidFill>
              </a:rPr>
              <a:t>INTERVENTO EDUCATIVO SUL COMPORTAMENTO PROBLEMA </a:t>
            </a:r>
            <a:r>
              <a:rPr lang="it-IT" sz="3200" b="1" u="sng">
                <a:solidFill>
                  <a:srgbClr val="CC3300"/>
                </a:solidFill>
              </a:rPr>
              <a:t>- 5</a:t>
            </a:r>
          </a:p>
        </p:txBody>
      </p:sp>
      <p:sp>
        <p:nvSpPr>
          <p:cNvPr id="509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4929188"/>
          </a:xfrm>
        </p:spPr>
        <p:txBody>
          <a:bodyPr/>
          <a:lstStyle/>
          <a:p>
            <a:pPr algn="ctr">
              <a:buFontTx/>
              <a:buNone/>
            </a:pPr>
            <a:endParaRPr lang="it-IT" b="1"/>
          </a:p>
          <a:p>
            <a:pPr algn="ctr">
              <a:buFontTx/>
              <a:buNone/>
            </a:pPr>
            <a:r>
              <a:rPr lang="it-IT" b="1"/>
              <a:t>per definire con precisione un problema</a:t>
            </a:r>
            <a:r>
              <a:rPr lang="it-IT" b="1">
                <a:solidFill>
                  <a:srgbClr val="CC3300"/>
                </a:solidFill>
              </a:rPr>
              <a:t> </a:t>
            </a:r>
          </a:p>
          <a:p>
            <a:pPr algn="ctr">
              <a:buFontTx/>
              <a:buNone/>
            </a:pPr>
            <a:endParaRPr lang="it-IT" b="1">
              <a:solidFill>
                <a:srgbClr val="CC3300"/>
              </a:solidFill>
            </a:endParaRPr>
          </a:p>
          <a:p>
            <a:r>
              <a:rPr lang="it-IT" b="1"/>
              <a:t>CHE COSA?</a:t>
            </a:r>
          </a:p>
          <a:p>
            <a:r>
              <a:rPr lang="it-IT" b="1"/>
              <a:t>QUANTE VOLTE?</a:t>
            </a:r>
          </a:p>
          <a:p>
            <a:r>
              <a:rPr lang="it-IT" b="1"/>
              <a:t>PER QUANTO TEMPO?</a:t>
            </a:r>
          </a:p>
          <a:p>
            <a:r>
              <a:rPr lang="it-IT" b="1"/>
              <a:t>DOVE?</a:t>
            </a:r>
          </a:p>
          <a:p>
            <a:r>
              <a:rPr lang="it-IT" b="1"/>
              <a:t>QUANDO E CON CHI?</a:t>
            </a:r>
          </a:p>
        </p:txBody>
      </p:sp>
      <p:sp>
        <p:nvSpPr>
          <p:cNvPr id="7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1835696" y="6165304"/>
            <a:ext cx="5760640" cy="476250"/>
          </a:xfrm>
        </p:spPr>
        <p:txBody>
          <a:bodyPr/>
          <a:lstStyle/>
          <a:p>
            <a:r>
              <a:rPr lang="en-US" dirty="0"/>
              <a:t>© Copyright.  All rights reserved.                                                                              WWW.DIDATTICAPERSUASIVA.COM</a:t>
            </a:r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29791-5508-420B-8DA6-57A9C199165B}" type="slidenum">
              <a:rPr lang="it-IT"/>
              <a:pPr/>
              <a:t>7</a:t>
            </a:fld>
            <a:endParaRPr lang="it-IT" dirty="0"/>
          </a:p>
        </p:txBody>
      </p:sp>
      <p:sp>
        <p:nvSpPr>
          <p:cNvPr id="56013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74638"/>
            <a:ext cx="8748712" cy="777875"/>
          </a:xfrm>
        </p:spPr>
        <p:txBody>
          <a:bodyPr/>
          <a:lstStyle/>
          <a:p>
            <a:r>
              <a:rPr lang="it-IT" sz="1800" b="1" u="sng">
                <a:solidFill>
                  <a:srgbClr val="CC3300"/>
                </a:solidFill>
              </a:rPr>
              <a:t>INTERVENTO EDUCATIVO SUL COMPORTAMENTO PROBLEMA – 6</a:t>
            </a:r>
            <a:r>
              <a:rPr lang="it-IT" sz="3200" b="1" u="sng">
                <a:solidFill>
                  <a:srgbClr val="CC3300"/>
                </a:solidFill>
              </a:rPr>
              <a:t> </a:t>
            </a:r>
            <a:r>
              <a:rPr lang="it-IT" sz="1800" b="1"/>
              <a:t>descrizione scritta del comportamento problema</a:t>
            </a:r>
          </a:p>
        </p:txBody>
      </p:sp>
      <p:sp>
        <p:nvSpPr>
          <p:cNvPr id="560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endParaRPr lang="it-IT" sz="2000" b="1">
              <a:solidFill>
                <a:srgbClr val="CC3300"/>
              </a:solidFill>
            </a:endParaRPr>
          </a:p>
          <a:p>
            <a:endParaRPr lang="it-IT"/>
          </a:p>
        </p:txBody>
      </p:sp>
      <p:graphicFrame>
        <p:nvGraphicFramePr>
          <p:cNvPr id="560321" name="Group 193"/>
          <p:cNvGraphicFramePr>
            <a:graphicFrameLocks noGrp="1"/>
          </p:cNvGraphicFramePr>
          <p:nvPr/>
        </p:nvGraphicFramePr>
        <p:xfrm>
          <a:off x="1116013" y="1052513"/>
          <a:ext cx="6769100" cy="5249546"/>
        </p:xfrm>
        <a:graphic>
          <a:graphicData uri="http://schemas.openxmlformats.org/drawingml/2006/table">
            <a:tbl>
              <a:tblPr/>
              <a:tblGrid>
                <a:gridCol w="2447925"/>
                <a:gridCol w="4321175"/>
              </a:tblGrid>
              <a:tr h="477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Che cosa avviene 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9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 quale contesto ?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 chi 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0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Quando e quanto dura ?</a:t>
                      </a:r>
                      <a:endParaRPr kumimoji="0" 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6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 quale frequenza si manifesta ?</a:t>
                      </a:r>
                      <a:endParaRPr kumimoji="0" 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98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Cosa facciamo di solito al manifestarsi del comportamento 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2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Cosa lo esaspera ?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Cosa lo fa diminuire ?</a:t>
                      </a:r>
                      <a:endParaRPr kumimoji="0" 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6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1547664" y="6381750"/>
            <a:ext cx="5760640" cy="476250"/>
          </a:xfrm>
        </p:spPr>
        <p:txBody>
          <a:bodyPr/>
          <a:lstStyle/>
          <a:p>
            <a:r>
              <a:rPr lang="en-US" dirty="0"/>
              <a:t>© Copyright.  All rights reserved.                                                                              WWW.DIDATTICAPERSUASIVA.COM</a:t>
            </a:r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2056-7C43-48A6-A2F9-313CA3C1499C}" type="slidenum">
              <a:rPr lang="it-IT"/>
              <a:pPr/>
              <a:t>8</a:t>
            </a:fld>
            <a:endParaRPr lang="it-IT"/>
          </a:p>
        </p:txBody>
      </p:sp>
      <p:sp>
        <p:nvSpPr>
          <p:cNvPr id="508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b="1" u="sng">
                <a:solidFill>
                  <a:srgbClr val="CC3300"/>
                </a:solidFill>
              </a:rPr>
              <a:t>INTERVENTO EDUCATIVO SUL COMPORTAMENTO PROBLEMA </a:t>
            </a:r>
            <a:r>
              <a:rPr lang="it-IT" sz="3200" b="1" u="sng">
                <a:solidFill>
                  <a:srgbClr val="CC3300"/>
                </a:solidFill>
              </a:rPr>
              <a:t>- 7</a:t>
            </a:r>
          </a:p>
        </p:txBody>
      </p:sp>
      <p:sp>
        <p:nvSpPr>
          <p:cNvPr id="508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773238"/>
            <a:ext cx="8291512" cy="4352925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it-IT" sz="2400" b="1"/>
              <a:t>I vantaggi di un comportamento definito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it-IT" sz="2400" b="1"/>
              <a:t>in maniera chiara =</a:t>
            </a:r>
          </a:p>
          <a:p>
            <a:pPr>
              <a:lnSpc>
                <a:spcPct val="90000"/>
              </a:lnSpc>
              <a:buFontTx/>
              <a:buNone/>
            </a:pPr>
            <a:endParaRPr lang="it-IT" sz="2400" b="1" u="sng"/>
          </a:p>
          <a:p>
            <a:pPr>
              <a:lnSpc>
                <a:spcPct val="90000"/>
              </a:lnSpc>
            </a:pPr>
            <a:r>
              <a:rPr lang="it-IT" sz="2400" b="1"/>
              <a:t>tutti sanno di che cosa si tratta e discutono della stessa cosa</a:t>
            </a:r>
          </a:p>
          <a:p>
            <a:pPr>
              <a:lnSpc>
                <a:spcPct val="90000"/>
              </a:lnSpc>
              <a:buFontTx/>
              <a:buNone/>
            </a:pPr>
            <a:endParaRPr lang="it-IT" sz="2400" b="1"/>
          </a:p>
          <a:p>
            <a:pPr>
              <a:lnSpc>
                <a:spcPct val="90000"/>
              </a:lnSpc>
            </a:pPr>
            <a:r>
              <a:rPr lang="it-IT" sz="2400" b="1"/>
              <a:t>diventa più facile stabilire obiettivi realistici piuttosto che irraggiungibili</a:t>
            </a:r>
          </a:p>
          <a:p>
            <a:pPr>
              <a:lnSpc>
                <a:spcPct val="90000"/>
              </a:lnSpc>
            </a:pPr>
            <a:endParaRPr lang="it-IT" sz="2400" b="1"/>
          </a:p>
          <a:p>
            <a:pPr>
              <a:lnSpc>
                <a:spcPct val="90000"/>
              </a:lnSpc>
            </a:pPr>
            <a:r>
              <a:rPr lang="it-IT" sz="2400" b="1"/>
              <a:t>diventa più facile capire se e quando l’obiettivo è stato raggiunto</a:t>
            </a:r>
          </a:p>
        </p:txBody>
      </p:sp>
      <p:sp>
        <p:nvSpPr>
          <p:cNvPr id="7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1835696" y="6165304"/>
            <a:ext cx="5760640" cy="476250"/>
          </a:xfrm>
        </p:spPr>
        <p:txBody>
          <a:bodyPr/>
          <a:lstStyle/>
          <a:p>
            <a:r>
              <a:rPr lang="en-US" dirty="0"/>
              <a:t>© Copyright.  All rights reserved.                                                                              WWW.DIDATTICAPERSUASIVA.COM</a:t>
            </a:r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54D6E-E642-4421-BF48-E88142FED50D}" type="slidenum">
              <a:rPr lang="it-IT"/>
              <a:pPr/>
              <a:t>9</a:t>
            </a:fld>
            <a:endParaRPr lang="it-IT"/>
          </a:p>
        </p:txBody>
      </p:sp>
      <p:sp>
        <p:nvSpPr>
          <p:cNvPr id="5109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08050"/>
          </a:xfrm>
        </p:spPr>
        <p:txBody>
          <a:bodyPr/>
          <a:lstStyle/>
          <a:p>
            <a:r>
              <a:rPr lang="it-IT" sz="2800" b="1" u="sng">
                <a:solidFill>
                  <a:srgbClr val="CC3300"/>
                </a:solidFill>
              </a:rPr>
              <a:t>INTERVENTO EDUCATIVO SUL COMPORTAMENTO PROBLEMA </a:t>
            </a:r>
            <a:r>
              <a:rPr lang="it-IT" sz="3200" b="1" u="sng">
                <a:solidFill>
                  <a:srgbClr val="CC3300"/>
                </a:solidFill>
              </a:rPr>
              <a:t>- 8</a:t>
            </a:r>
          </a:p>
        </p:txBody>
      </p:sp>
      <p:sp>
        <p:nvSpPr>
          <p:cNvPr id="510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196975"/>
            <a:ext cx="8820150" cy="4929188"/>
          </a:xfrm>
        </p:spPr>
        <p:txBody>
          <a:bodyPr/>
          <a:lstStyle/>
          <a:p>
            <a:pPr>
              <a:buFontTx/>
              <a:buNone/>
            </a:pPr>
            <a:r>
              <a:rPr lang="it-IT" sz="2400" b="1"/>
              <a:t>5 azioni per intervenire sul comportamento – problema =</a:t>
            </a:r>
          </a:p>
          <a:p>
            <a:pPr>
              <a:buFontTx/>
              <a:buNone/>
            </a:pPr>
            <a:r>
              <a:rPr lang="it-IT" sz="2400" b="1"/>
              <a:t> </a:t>
            </a:r>
          </a:p>
          <a:p>
            <a:pPr>
              <a:buFontTx/>
              <a:buNone/>
            </a:pPr>
            <a:r>
              <a:rPr lang="it-IT" sz="2400" b="1"/>
              <a:t>1. ELENCARE LE POSSIBILI SOLUZIONI</a:t>
            </a:r>
          </a:p>
          <a:p>
            <a:pPr>
              <a:buFontTx/>
              <a:buNone/>
            </a:pPr>
            <a:r>
              <a:rPr lang="it-IT" sz="2400" b="1"/>
              <a:t>            +</a:t>
            </a:r>
          </a:p>
          <a:p>
            <a:pPr>
              <a:buFontTx/>
              <a:buNone/>
            </a:pPr>
            <a:r>
              <a:rPr lang="it-IT" sz="2400" b="1"/>
              <a:t> 2. VALUTARE I PRO E I CONTRO </a:t>
            </a:r>
          </a:p>
          <a:p>
            <a:pPr>
              <a:buFontTx/>
              <a:buNone/>
            </a:pPr>
            <a:r>
              <a:rPr lang="it-IT" sz="2400" b="1"/>
              <a:t>     DI CIASCUNA SOLUZIONE PROPOSTA</a:t>
            </a:r>
          </a:p>
          <a:p>
            <a:pPr>
              <a:buFontTx/>
              <a:buNone/>
            </a:pPr>
            <a:r>
              <a:rPr lang="it-IT" sz="2400" b="1"/>
              <a:t>           + </a:t>
            </a:r>
          </a:p>
          <a:p>
            <a:pPr>
              <a:buFontTx/>
              <a:buNone/>
            </a:pPr>
            <a:r>
              <a:rPr lang="it-IT" sz="2400" b="1"/>
              <a:t>3.  SCEGLIERE LA SOLUZIONE POSSIBILE </a:t>
            </a:r>
          </a:p>
          <a:p>
            <a:pPr>
              <a:buFontTx/>
              <a:buNone/>
            </a:pPr>
            <a:r>
              <a:rPr lang="it-IT" sz="2400" b="1"/>
              <a:t>     IN BASE ALLE PROPRIE RISORSE</a:t>
            </a:r>
          </a:p>
        </p:txBody>
      </p:sp>
      <p:sp>
        <p:nvSpPr>
          <p:cNvPr id="7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1835696" y="6165304"/>
            <a:ext cx="5760640" cy="476250"/>
          </a:xfrm>
        </p:spPr>
        <p:txBody>
          <a:bodyPr/>
          <a:lstStyle/>
          <a:p>
            <a:r>
              <a:rPr lang="en-US" dirty="0"/>
              <a:t>© Copyright.  All rights reserved.                                                                              WWW.DIDATTICAPERSUASIVA.COM</a:t>
            </a:r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1755</TotalTime>
  <Words>514</Words>
  <Application>Microsoft Office PowerPoint</Application>
  <PresentationFormat>Presentazione su schermo (4:3)</PresentationFormat>
  <Paragraphs>127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4" baseType="lpstr">
      <vt:lpstr>Struttura predefinita</vt:lpstr>
      <vt:lpstr>Diapositiva 1</vt:lpstr>
      <vt:lpstr>INTERVENTO EDUCATIVO SUL COMPORTAMENTO PROBLEMA - 1</vt:lpstr>
      <vt:lpstr>INTERVENTO EDUCATIVO SUL COMPORTAMENTO PROBLEMA - 2</vt:lpstr>
      <vt:lpstr>INTERVENTO EDUCATIVO SUL COMPORTAMENTO PROBLEMA - 3 </vt:lpstr>
      <vt:lpstr>INTERVENTO EDUCATIVO SUL COMPORTAMENTO PROBLEMA - 4</vt:lpstr>
      <vt:lpstr>INTERVENTO EDUCATIVO SUL COMPORTAMENTO PROBLEMA - 5</vt:lpstr>
      <vt:lpstr>INTERVENTO EDUCATIVO SUL COMPORTAMENTO PROBLEMA – 6 descrizione scritta del comportamento problema</vt:lpstr>
      <vt:lpstr>INTERVENTO EDUCATIVO SUL COMPORTAMENTO PROBLEMA - 7</vt:lpstr>
      <vt:lpstr>INTERVENTO EDUCATIVO SUL COMPORTAMENTO PROBLEMA - 8</vt:lpstr>
      <vt:lpstr>INTERVENTO EDUCATIVO SUL COMPORTAMENTO PROBLEMA - 9</vt:lpstr>
      <vt:lpstr>INTERVENTO EDUCATIVO SUL COMPORTAMENTO PROBLEMA - 10</vt:lpstr>
      <vt:lpstr>INTERVENTO EDUCATIVO SUL COMPORTAMENTO PROBLEMA - 11</vt:lpstr>
      <vt:lpstr>INTERVENTO EDUCATIVO SUL COMPORTAMENTO PROBLEMA - 12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narcyso</dc:creator>
  <cp:lastModifiedBy>Leonardo</cp:lastModifiedBy>
  <cp:revision>256</cp:revision>
  <dcterms:created xsi:type="dcterms:W3CDTF">2010-02-06T16:43:13Z</dcterms:created>
  <dcterms:modified xsi:type="dcterms:W3CDTF">2015-07-17T14:07:19Z</dcterms:modified>
</cp:coreProperties>
</file>