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371" r:id="rId2"/>
    <p:sldId id="364" r:id="rId3"/>
    <p:sldId id="366" r:id="rId4"/>
    <p:sldId id="368" r:id="rId5"/>
    <p:sldId id="370" r:id="rId6"/>
    <p:sldId id="344" r:id="rId7"/>
    <p:sldId id="353" r:id="rId8"/>
    <p:sldId id="357" r:id="rId9"/>
    <p:sldId id="358" r:id="rId10"/>
    <p:sldId id="359" r:id="rId1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669900"/>
    <a:srgbClr val="CCCC00"/>
    <a:srgbClr val="CC3300"/>
    <a:srgbClr val="800000"/>
    <a:srgbClr val="990000"/>
    <a:srgbClr val="FACFAE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82" autoAdjust="0"/>
    <p:restoredTop sz="94737" autoAdjust="0"/>
  </p:normalViewPr>
  <p:slideViewPr>
    <p:cSldViewPr>
      <p:cViewPr>
        <p:scale>
          <a:sx n="50" d="100"/>
          <a:sy n="50" d="100"/>
        </p:scale>
        <p:origin x="-690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4659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5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65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465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3A2155-4636-404A-917B-D93FC521EF1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9BB46-F217-47BD-B2C3-53803EF29BE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36A73-53DC-4BBE-8734-5E4771FE1F6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F21EA-F08F-4724-ACF7-3A503E6EEE6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43549-18FB-4A27-BD5A-B7F36F85760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BE5C9-BFC5-456E-A2C8-0AB767068B3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994B5-8DF0-42A2-8C39-F112D61121A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CD306-3C46-4A6F-A9B9-12B5DFDCFB3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DBDD6-9D65-45B8-9459-9E3264EB7B9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A8DE8-2E2F-404C-A4A4-BD26BBA7AB4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E34C9-A554-4447-9288-8A69D08A542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A81EE-7AC5-42AE-9DFC-540AF892F02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524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524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524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5C93D0-7C34-440D-963F-88F153D9BC8B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39B1-DF70-42C2-A238-2BB01A7B0007}" type="slidenum">
              <a:rPr lang="it-IT"/>
              <a:pPr/>
              <a:t>1</a:t>
            </a:fld>
            <a:endParaRPr lang="it-IT"/>
          </a:p>
        </p:txBody>
      </p:sp>
      <p:grpSp>
        <p:nvGrpSpPr>
          <p:cNvPr id="6" name="Gruppo 5"/>
          <p:cNvGrpSpPr/>
          <p:nvPr/>
        </p:nvGrpSpPr>
        <p:grpSpPr>
          <a:xfrm>
            <a:off x="611560" y="692696"/>
            <a:ext cx="7772400" cy="772200"/>
            <a:chOff x="0" y="348912"/>
            <a:chExt cx="7772400" cy="772200"/>
          </a:xfrm>
        </p:grpSpPr>
        <p:sp>
          <p:nvSpPr>
            <p:cNvPr id="7" name="Rettangolo arrotondato 6"/>
            <p:cNvSpPr/>
            <p:nvPr/>
          </p:nvSpPr>
          <p:spPr>
            <a:xfrm>
              <a:off x="0" y="348912"/>
              <a:ext cx="7772400" cy="77220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37696" y="386608"/>
              <a:ext cx="7697008" cy="6968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l" defTabSz="1466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300" b="1" kern="1200" dirty="0" smtClean="0"/>
                <a:t>WWW.DIDATTICAPERSUASIVA.COM</a:t>
              </a:r>
              <a:endParaRPr lang="it-IT" sz="3300" b="1" kern="1200" dirty="0"/>
            </a:p>
          </p:txBody>
        </p:sp>
      </p:grpSp>
      <p:pic>
        <p:nvPicPr>
          <p:cNvPr id="9" name="Immagine 8" descr="9-8-14-Desk-Pos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916832"/>
            <a:ext cx="4187379" cy="2786654"/>
          </a:xfrm>
          <a:prstGeom prst="rect">
            <a:avLst/>
          </a:prstGeom>
        </p:spPr>
      </p:pic>
      <p:sp>
        <p:nvSpPr>
          <p:cNvPr id="10" name="Sottotitolo 2"/>
          <p:cNvSpPr txBox="1">
            <a:spLocks/>
          </p:cNvSpPr>
          <p:nvPr/>
        </p:nvSpPr>
        <p:spPr bwMode="auto">
          <a:xfrm>
            <a:off x="1547664" y="4941168"/>
            <a:ext cx="6336704" cy="84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it-IT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COMPORTAMENTO PROBLEMA: COME OSSERVARNE UNO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SLIDE 1</a:t>
            </a:r>
            <a:endParaRPr kumimoji="0" lang="it-IT" sz="1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5FD-4D8B-4A88-9315-5FDDA60C48BB}" type="slidenum">
              <a:rPr lang="it-IT"/>
              <a:pPr/>
              <a:t>10</a:t>
            </a:fld>
            <a:endParaRPr lang="it-IT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- 9</a:t>
            </a:r>
            <a:r>
              <a:rPr lang="it-IT" sz="3200" b="1">
                <a:solidFill>
                  <a:schemeClr val="accent2"/>
                </a:solidFill>
              </a:rPr>
              <a:t/>
            </a:r>
            <a:br>
              <a:rPr lang="it-IT" sz="3200" b="1">
                <a:solidFill>
                  <a:schemeClr val="accent2"/>
                </a:solidFill>
              </a:rPr>
            </a:br>
            <a:r>
              <a:rPr lang="it-IT" sz="3200" b="1">
                <a:solidFill>
                  <a:schemeClr val="accent2"/>
                </a:solidFill>
              </a:rPr>
              <a:t/>
            </a:r>
            <a:br>
              <a:rPr lang="it-IT" sz="3200" b="1">
                <a:solidFill>
                  <a:schemeClr val="accent2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quindi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it-IT" sz="3600" b="1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dirty="0"/>
              <a:t>il momento migliore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dirty="0"/>
              <a:t>per intervenire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dirty="0"/>
              <a:t>educativamente /preventivamente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dirty="0"/>
              <a:t>sul comportamento problema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dirty="0"/>
              <a:t>è proprio quando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sz="3600" b="1" u="sng" dirty="0"/>
              <a:t>non è in atto</a:t>
            </a:r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E8CB9-6017-436E-A391-8A0547201FAC}" type="slidenum">
              <a:rPr lang="it-IT"/>
              <a:pPr/>
              <a:t>2</a:t>
            </a:fld>
            <a:endParaRPr lang="it-IT"/>
          </a:p>
        </p:txBody>
      </p:sp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- 1</a:t>
            </a:r>
            <a:r>
              <a:rPr lang="it-IT" sz="3200" b="1">
                <a:solidFill>
                  <a:schemeClr val="accent2"/>
                </a:solidFill>
              </a:rPr>
              <a:t> </a:t>
            </a:r>
            <a:r>
              <a:rPr lang="it-IT" sz="2800" b="1">
                <a:solidFill>
                  <a:schemeClr val="accent2"/>
                </a:solidFill>
              </a:rPr>
              <a:t/>
            </a:r>
            <a:br>
              <a:rPr lang="it-IT" sz="2800" b="1">
                <a:solidFill>
                  <a:schemeClr val="accent2"/>
                </a:solidFill>
              </a:rPr>
            </a:br>
            <a:r>
              <a:rPr lang="it-IT" sz="2800" b="1">
                <a:solidFill>
                  <a:schemeClr val="accent2"/>
                </a:solidFill>
              </a:rPr>
              <a:t> una considerazione preliminare</a:t>
            </a:r>
            <a:r>
              <a:rPr lang="it-IT" sz="4000" b="1">
                <a:solidFill>
                  <a:schemeClr val="bg2"/>
                </a:solidFill>
              </a:rPr>
              <a:t> </a:t>
            </a:r>
            <a:br>
              <a:rPr lang="it-IT" sz="4000" b="1">
                <a:solidFill>
                  <a:schemeClr val="bg2"/>
                </a:solidFill>
              </a:rPr>
            </a:br>
            <a:r>
              <a:rPr lang="it-IT" sz="2800" b="1">
                <a:solidFill>
                  <a:srgbClr val="CC3300"/>
                </a:solidFill>
              </a:rPr>
              <a:t>nel normale sviluppo infantile</a:t>
            </a:r>
            <a:endParaRPr lang="it-IT" sz="2800">
              <a:solidFill>
                <a:srgbClr val="CC3300"/>
              </a:solidFill>
            </a:endParaRP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it-IT" sz="1800"/>
              <a:t>ad esempio</a:t>
            </a:r>
          </a:p>
          <a:p>
            <a:pPr algn="ctr">
              <a:buFontTx/>
              <a:buNone/>
            </a:pPr>
            <a:r>
              <a:rPr lang="it-IT" sz="2800" b="1"/>
              <a:t>il pianto </a:t>
            </a:r>
          </a:p>
          <a:p>
            <a:pPr algn="ctr">
              <a:buFontTx/>
              <a:buNone/>
            </a:pPr>
            <a:r>
              <a:rPr lang="it-IT" sz="2800" b="1"/>
              <a:t>= </a:t>
            </a:r>
          </a:p>
          <a:p>
            <a:pPr algn="ctr">
              <a:buFontTx/>
              <a:buNone/>
            </a:pPr>
            <a:r>
              <a:rPr lang="it-IT" sz="2800" b="1"/>
              <a:t>primitiva forma di comunicazione</a:t>
            </a:r>
          </a:p>
          <a:p>
            <a:pPr algn="ctr">
              <a:buFontTx/>
              <a:buNone/>
            </a:pPr>
            <a:r>
              <a:rPr lang="it-IT" sz="2800" b="1"/>
              <a:t>= </a:t>
            </a:r>
          </a:p>
          <a:p>
            <a:pPr algn="ctr">
              <a:buFontTx/>
              <a:buNone/>
            </a:pPr>
            <a:r>
              <a:rPr lang="it-IT" sz="2800" b="1"/>
              <a:t>precursore della comunicazione</a:t>
            </a:r>
          </a:p>
          <a:p>
            <a:pPr algn="ctr">
              <a:buFontTx/>
              <a:buNone/>
            </a:pPr>
            <a:r>
              <a:rPr lang="it-IT" sz="2800" b="1"/>
              <a:t>----&gt; </a:t>
            </a:r>
          </a:p>
          <a:p>
            <a:pPr algn="ctr">
              <a:buFontTx/>
              <a:buNone/>
            </a:pPr>
            <a:r>
              <a:rPr lang="it-IT" sz="2800" b="1"/>
              <a:t>sostituito progressivamente da  forme più evolute di comunicazione</a:t>
            </a:r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5E0B-2BAD-40E2-A85A-F6C2889001BC}" type="slidenum">
              <a:rPr lang="it-IT"/>
              <a:pPr/>
              <a:t>3</a:t>
            </a:fld>
            <a:endParaRPr lang="it-IT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- 2</a:t>
            </a:r>
            <a:br>
              <a:rPr lang="it-IT" sz="3200" b="1" u="sng">
                <a:solidFill>
                  <a:schemeClr val="accent2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ipotesi</a:t>
            </a:r>
            <a:endParaRPr lang="it-IT" sz="4000" b="1">
              <a:solidFill>
                <a:srgbClr val="CC3300"/>
              </a:solidFill>
            </a:endParaRP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Il comportamento problema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potrebbe spesso funzionare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come una forma  di comunicazione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per soggetti che non possiedono ancora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o non utilizzano forme più elaborate di comunicazione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per ottenere effetti desiderabili: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it-IT" b="1"/>
              <a:t>i rinforzatori</a:t>
            </a:r>
          </a:p>
          <a:p>
            <a:pPr>
              <a:lnSpc>
                <a:spcPct val="90000"/>
              </a:lnSpc>
            </a:pPr>
            <a:endParaRPr lang="it-IT" b="1"/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F592-C01E-443B-A3C0-EADD93FE2A4E}" type="slidenum">
              <a:rPr lang="it-IT"/>
              <a:pPr/>
              <a:t>4</a:t>
            </a:fld>
            <a:endParaRPr lang="it-IT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7813"/>
            <a:ext cx="8147050" cy="1711325"/>
          </a:xfrm>
        </p:spPr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  <a:latin typeface="Verdana" pitchFamily="34" charset="0"/>
              </a:rPr>
              <a:t>COMPORTAMENTO PROBLEMA – 3</a:t>
            </a:r>
            <a:r>
              <a:rPr lang="it-IT" sz="3200" b="1">
                <a:solidFill>
                  <a:srgbClr val="CC3300"/>
                </a:solidFill>
                <a:latin typeface="Verdana" pitchFamily="34" charset="0"/>
              </a:rPr>
              <a:t/>
            </a:r>
            <a:br>
              <a:rPr lang="it-IT" sz="3200" b="1">
                <a:solidFill>
                  <a:srgbClr val="CC3300"/>
                </a:solidFill>
                <a:latin typeface="Verdana" pitchFamily="34" charset="0"/>
              </a:rPr>
            </a:br>
            <a:r>
              <a:rPr lang="it-IT" sz="3200" b="1">
                <a:solidFill>
                  <a:srgbClr val="CC3300"/>
                </a:solidFill>
                <a:latin typeface="Verdana" pitchFamily="34" charset="0"/>
              </a:rPr>
              <a:t/>
            </a:r>
            <a:br>
              <a:rPr lang="it-IT" sz="3200" b="1">
                <a:solidFill>
                  <a:srgbClr val="CC3300"/>
                </a:solidFill>
                <a:latin typeface="Verdana" pitchFamily="34" charset="0"/>
              </a:rPr>
            </a:br>
            <a:r>
              <a:rPr lang="it-IT" sz="2800" b="1">
                <a:solidFill>
                  <a:srgbClr val="CC3300"/>
                </a:solidFill>
              </a:rPr>
              <a:t>quando un comportamento è un problema?</a:t>
            </a:r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291512" cy="3709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b="1" dirty="0">
                <a:latin typeface="Verdana" pitchFamily="34" charset="0"/>
              </a:rPr>
              <a:t>quando è pericoloso o dannoso per sé e per gli altri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800" b="1" dirty="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it-IT" sz="2800" b="1" dirty="0">
                <a:latin typeface="Verdana" pitchFamily="34" charset="0"/>
              </a:rPr>
              <a:t>quando impedisce/ostacola l’acquisizione di nuove abilità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800" b="1" dirty="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it-IT" sz="2800" b="1" dirty="0">
                <a:latin typeface="Verdana" pitchFamily="34" charset="0"/>
              </a:rPr>
              <a:t>quando interferisce con le abilità già apprese</a:t>
            </a:r>
          </a:p>
          <a:p>
            <a:pPr>
              <a:lnSpc>
                <a:spcPct val="90000"/>
              </a:lnSpc>
            </a:pPr>
            <a:endParaRPr lang="it-IT" sz="2800" b="1" dirty="0"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it-IT" dirty="0"/>
          </a:p>
          <a:p>
            <a:pPr>
              <a:lnSpc>
                <a:spcPct val="90000"/>
              </a:lnSpc>
            </a:pPr>
            <a:endParaRPr lang="it-IT" dirty="0"/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E56F-6F7F-4DF3-ACEB-9AA41A556896}" type="slidenum">
              <a:rPr lang="it-IT"/>
              <a:pPr/>
              <a:t>5</a:t>
            </a:fld>
            <a:endParaRPr lang="it-IT"/>
          </a:p>
        </p:txBody>
      </p:sp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– 4</a:t>
            </a:r>
            <a:br>
              <a:rPr lang="it-IT" sz="3200" b="1" u="sng">
                <a:solidFill>
                  <a:schemeClr val="accent2"/>
                </a:solidFill>
              </a:rPr>
            </a:br>
            <a:r>
              <a:rPr lang="it-IT" sz="3200" b="1">
                <a:solidFill>
                  <a:schemeClr val="accent2"/>
                </a:solidFill>
              </a:rPr>
              <a:t/>
            </a:r>
            <a:br>
              <a:rPr lang="it-IT" sz="3200" b="1">
                <a:solidFill>
                  <a:schemeClr val="accent2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alcune riflessioni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it-IT" b="1"/>
          </a:p>
          <a:p>
            <a:r>
              <a:rPr lang="it-IT" sz="2800" b="1"/>
              <a:t>SE IL SOGGETTO HA APPRESO QUEL</a:t>
            </a:r>
          </a:p>
          <a:p>
            <a:pPr>
              <a:buFontTx/>
              <a:buNone/>
            </a:pPr>
            <a:r>
              <a:rPr lang="it-IT" sz="2800" b="1"/>
              <a:t>COMPORTAMENTO E’ PERCHE’ HA</a:t>
            </a:r>
          </a:p>
          <a:p>
            <a:pPr>
              <a:buFontTx/>
              <a:buNone/>
            </a:pPr>
            <a:r>
              <a:rPr lang="it-IT" sz="2800" b="1"/>
              <a:t>CONSEGUENZE POSITIVE</a:t>
            </a:r>
          </a:p>
          <a:p>
            <a:pPr>
              <a:buFontTx/>
              <a:buNone/>
            </a:pPr>
            <a:endParaRPr lang="it-IT" sz="2800" b="1"/>
          </a:p>
          <a:p>
            <a:r>
              <a:rPr lang="it-IT" sz="2800" b="1"/>
              <a:t>PROBABILMENTE UN COMPORTAMENTO</a:t>
            </a:r>
          </a:p>
          <a:p>
            <a:pPr>
              <a:buFontTx/>
              <a:buNone/>
            </a:pPr>
            <a:r>
              <a:rPr lang="it-IT" sz="2800" b="1"/>
              <a:t>PROBLEMA SERVE AL SOGGETTO PER</a:t>
            </a:r>
          </a:p>
          <a:p>
            <a:pPr>
              <a:buFontTx/>
              <a:buNone/>
            </a:pPr>
            <a:r>
              <a:rPr lang="it-IT" sz="2800" b="1"/>
              <a:t>RAGGIUNGERE METE DIVERSE</a:t>
            </a:r>
            <a:endParaRPr lang="it-IT" sz="2800"/>
          </a:p>
          <a:p>
            <a:pPr>
              <a:buFontTx/>
              <a:buNone/>
            </a:pPr>
            <a:endParaRPr lang="it-IT" sz="2800" b="1"/>
          </a:p>
          <a:p>
            <a:pPr>
              <a:buFontTx/>
              <a:buNone/>
            </a:pPr>
            <a:endParaRPr lang="it-IT" b="1"/>
          </a:p>
          <a:p>
            <a:pPr>
              <a:buFontTx/>
              <a:buNone/>
            </a:pPr>
            <a:endParaRPr lang="it-IT" b="1"/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98F2-F950-463A-81A4-C03BEC889BA8}" type="slidenum">
              <a:rPr lang="it-IT"/>
              <a:pPr/>
              <a:t>6</a:t>
            </a:fld>
            <a:endParaRPr lang="it-IT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18487" cy="1152525"/>
          </a:xfrm>
        </p:spPr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- 5</a:t>
            </a:r>
            <a:r>
              <a:rPr lang="it-IT" sz="3200" b="1" u="sng">
                <a:solidFill>
                  <a:srgbClr val="CC3300"/>
                </a:solidFill>
              </a:rPr>
              <a:t/>
            </a:r>
            <a:br>
              <a:rPr lang="it-IT" sz="3200" b="1" u="sng">
                <a:solidFill>
                  <a:srgbClr val="CC3300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funzioni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435975" cy="44973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400" b="1"/>
              <a:t>ESISTERE  - “ NON SI PUO’ NON COMPORTARSI”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400" b="1"/>
          </a:p>
          <a:p>
            <a:pPr>
              <a:lnSpc>
                <a:spcPct val="90000"/>
              </a:lnSpc>
            </a:pPr>
            <a:r>
              <a:rPr lang="it-IT" sz="2400" b="1"/>
              <a:t>OTTENERE RINFORZI / GRATIFICAZIONI TANGIBILI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/>
              <a:t>     </a:t>
            </a:r>
            <a:r>
              <a:rPr lang="it-IT" sz="2000"/>
              <a:t>(</a:t>
            </a:r>
            <a:r>
              <a:rPr lang="it-IT" sz="2000" b="1"/>
              <a:t>Attività preferite, oggetti/giocattoli preferiti, cibi graditi)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000"/>
          </a:p>
          <a:p>
            <a:pPr>
              <a:lnSpc>
                <a:spcPct val="90000"/>
              </a:lnSpc>
            </a:pPr>
            <a:r>
              <a:rPr lang="it-IT" sz="2400" b="1"/>
              <a:t>EVITARE SOFFERENZE E/O  FATICA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400" b="1"/>
          </a:p>
          <a:p>
            <a:pPr>
              <a:lnSpc>
                <a:spcPct val="90000"/>
              </a:lnSpc>
            </a:pPr>
            <a:r>
              <a:rPr lang="it-IT" sz="2400" b="1"/>
              <a:t>COMUNICARE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400" b="1"/>
          </a:p>
          <a:p>
            <a:pPr>
              <a:lnSpc>
                <a:spcPct val="90000"/>
              </a:lnSpc>
            </a:pPr>
            <a:r>
              <a:rPr lang="it-IT" sz="2400" b="1"/>
              <a:t>OTTENERE INTERAZIONE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b="1"/>
              <a:t>    </a:t>
            </a:r>
            <a:r>
              <a:rPr lang="it-IT" sz="2000" b="1"/>
              <a:t>(contatto fisico, proposte di attività, attenzione)</a:t>
            </a:r>
          </a:p>
          <a:p>
            <a:pPr>
              <a:lnSpc>
                <a:spcPct val="90000"/>
              </a:lnSpc>
            </a:pPr>
            <a:endParaRPr lang="it-IT" sz="2000" b="1"/>
          </a:p>
        </p:txBody>
      </p:sp>
      <p:sp>
        <p:nvSpPr>
          <p:cNvPr id="508932" name="Rectangle 4"/>
          <p:cNvSpPr>
            <a:spLocks noChangeArrowheads="1"/>
          </p:cNvSpPr>
          <p:nvPr/>
        </p:nvSpPr>
        <p:spPr bwMode="auto">
          <a:xfrm flipH="1">
            <a:off x="9542463" y="1484313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B626-447B-4CCF-8142-946C039899D8}" type="slidenum">
              <a:rPr lang="it-IT"/>
              <a:pPr/>
              <a:t>7</a:t>
            </a:fld>
            <a:endParaRPr lang="it-IT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- 6</a:t>
            </a:r>
            <a:r>
              <a:rPr lang="it-IT" sz="3200" b="1" u="sng">
                <a:solidFill>
                  <a:srgbClr val="CC3300"/>
                </a:solidFill>
              </a:rPr>
              <a:t/>
            </a:r>
            <a:br>
              <a:rPr lang="it-IT" sz="3200" b="1" u="sng">
                <a:solidFill>
                  <a:srgbClr val="CC3300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gestione inappropriata delle crisi comportamentali </a:t>
            </a:r>
            <a:r>
              <a:rPr lang="it-IT" sz="2000" b="1">
                <a:solidFill>
                  <a:srgbClr val="CC3300"/>
                </a:solidFill>
              </a:rPr>
              <a:t>(in atto)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it-IT" sz="2400"/>
          </a:p>
          <a:p>
            <a:pPr>
              <a:lnSpc>
                <a:spcPct val="80000"/>
              </a:lnSpc>
            </a:pPr>
            <a:r>
              <a:rPr lang="it-IT" sz="2400" b="1"/>
              <a:t>DARE ATTENZIONE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b="1"/>
          </a:p>
          <a:p>
            <a:pPr>
              <a:lnSpc>
                <a:spcPct val="80000"/>
              </a:lnSpc>
            </a:pPr>
            <a:r>
              <a:rPr lang="it-IT" sz="2400" b="1"/>
              <a:t>PROIBIRE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b="1"/>
          </a:p>
          <a:p>
            <a:pPr>
              <a:lnSpc>
                <a:spcPct val="80000"/>
              </a:lnSpc>
            </a:pPr>
            <a:r>
              <a:rPr lang="it-IT" sz="2400" b="1"/>
              <a:t>MINACCIARE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b="1"/>
          </a:p>
          <a:p>
            <a:pPr>
              <a:lnSpc>
                <a:spcPct val="80000"/>
              </a:lnSpc>
            </a:pPr>
            <a:r>
              <a:rPr lang="it-IT" sz="2400" b="1"/>
              <a:t>MINACCIARE E NON MANTENERE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b="1"/>
          </a:p>
          <a:p>
            <a:pPr>
              <a:lnSpc>
                <a:spcPct val="80000"/>
              </a:lnSpc>
            </a:pPr>
            <a:r>
              <a:rPr lang="it-IT" sz="2400" b="1"/>
              <a:t>SVALUTARE  LA PERSONA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b="1"/>
          </a:p>
          <a:p>
            <a:pPr>
              <a:lnSpc>
                <a:spcPct val="80000"/>
              </a:lnSpc>
            </a:pPr>
            <a:r>
              <a:rPr lang="it-IT" sz="2400" b="1"/>
              <a:t>ESSERE INCOERENTI</a:t>
            </a:r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B7E9-6080-4E59-A188-4949AA9DEE0D}" type="slidenum">
              <a:rPr lang="it-IT"/>
              <a:pPr/>
              <a:t>8</a:t>
            </a:fld>
            <a:endParaRPr lang="it-IT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/>
            </a:r>
            <a:br>
              <a:rPr lang="it-IT" sz="3200" b="1" u="sng">
                <a:solidFill>
                  <a:schemeClr val="accent2"/>
                </a:solidFill>
              </a:rPr>
            </a:br>
            <a:r>
              <a:rPr lang="it-IT" sz="3200" b="1" u="sng">
                <a:solidFill>
                  <a:schemeClr val="accent2"/>
                </a:solidFill>
              </a:rPr>
              <a:t>COMPORTAMENTO PROBLEMA - 7</a:t>
            </a:r>
            <a:r>
              <a:rPr lang="it-IT" sz="3600" b="1" u="sng">
                <a:solidFill>
                  <a:srgbClr val="CC3300"/>
                </a:solidFill>
              </a:rPr>
              <a:t/>
            </a:r>
            <a:br>
              <a:rPr lang="it-IT" sz="3600" b="1" u="sng">
                <a:solidFill>
                  <a:srgbClr val="CC3300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procedure utili per gestire la crisi comportamentale </a:t>
            </a:r>
            <a:r>
              <a:rPr lang="it-IT" sz="2000" b="1">
                <a:solidFill>
                  <a:srgbClr val="CC3300"/>
                </a:solidFill>
              </a:rPr>
              <a:t>(in atto)</a:t>
            </a:r>
            <a:r>
              <a:rPr lang="it-IT" sz="3200" b="1">
                <a:solidFill>
                  <a:srgbClr val="CC3300"/>
                </a:solidFill>
              </a:rPr>
              <a:t> </a:t>
            </a:r>
            <a:br>
              <a:rPr lang="it-IT" sz="3200" b="1">
                <a:solidFill>
                  <a:srgbClr val="CC3300"/>
                </a:solidFill>
              </a:rPr>
            </a:br>
            <a:endParaRPr lang="it-IT" sz="3200" b="1">
              <a:solidFill>
                <a:srgbClr val="CC3300"/>
              </a:solidFill>
            </a:endParaRP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endParaRPr lang="it-IT" sz="2800"/>
          </a:p>
          <a:p>
            <a:r>
              <a:rPr lang="it-IT" sz="2800" b="1"/>
              <a:t>Ignorare il comportamento problematico (se possibile)</a:t>
            </a:r>
          </a:p>
          <a:p>
            <a:pPr>
              <a:buFontTx/>
              <a:buNone/>
            </a:pPr>
            <a:endParaRPr lang="it-IT" sz="2800" b="1"/>
          </a:p>
          <a:p>
            <a:r>
              <a:rPr lang="it-IT" sz="2800" b="1"/>
              <a:t>Proteggere il soggetto/gli altri da possibili conseguenze negative</a:t>
            </a:r>
          </a:p>
          <a:p>
            <a:pPr>
              <a:buFontTx/>
              <a:buNone/>
            </a:pPr>
            <a:endParaRPr lang="it-IT" sz="2800" b="1"/>
          </a:p>
          <a:p>
            <a:r>
              <a:rPr lang="it-IT" sz="2800" b="1"/>
              <a:t>Distogliere l’attenzione / proporre suggerimenti che stimolino comportamenti alternativi</a:t>
            </a:r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5173-1CAA-4B1E-9E2F-233A15B72FC0}" type="slidenum">
              <a:rPr lang="it-IT"/>
              <a:pPr/>
              <a:t>9</a:t>
            </a:fld>
            <a:endParaRPr lang="it-IT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chemeClr val="accent2"/>
                </a:solidFill>
              </a:rPr>
              <a:t>COMPORTAMENTO PROBLEMA - 8</a:t>
            </a:r>
            <a:r>
              <a:rPr lang="it-IT" sz="4000" b="1" u="sng">
                <a:solidFill>
                  <a:schemeClr val="accent2"/>
                </a:solidFill>
              </a:rPr>
              <a:t/>
            </a:r>
            <a:br>
              <a:rPr lang="it-IT" sz="4000" b="1" u="sng">
                <a:solidFill>
                  <a:schemeClr val="accent2"/>
                </a:solidFill>
              </a:rPr>
            </a:br>
            <a:r>
              <a:rPr lang="it-IT" sz="3200" b="1">
                <a:solidFill>
                  <a:srgbClr val="CC3300"/>
                </a:solidFill>
              </a:rPr>
              <a:t>le procedure per la gestione della crisi comportamentale </a:t>
            </a:r>
            <a:r>
              <a:rPr lang="it-IT" sz="2000" b="1">
                <a:solidFill>
                  <a:srgbClr val="CC3300"/>
                </a:solidFill>
              </a:rPr>
              <a:t>(in atto)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b="1" dirty="0"/>
          </a:p>
          <a:p>
            <a:r>
              <a:rPr lang="it-IT" b="1" dirty="0"/>
              <a:t>permettono (forse) un controllo positivo ma  solo temporaneo del comportamento problema</a:t>
            </a:r>
          </a:p>
          <a:p>
            <a:endParaRPr lang="it-IT" b="1" dirty="0"/>
          </a:p>
          <a:p>
            <a:r>
              <a:rPr lang="it-IT" b="1" dirty="0"/>
              <a:t>non hanno effetto preventivo sull’emissione del comportamento problema</a:t>
            </a:r>
          </a:p>
          <a:p>
            <a:pPr algn="ctr">
              <a:buFontTx/>
              <a:buNone/>
            </a:pPr>
            <a:endParaRPr lang="it-IT" b="1" dirty="0"/>
          </a:p>
          <a:p>
            <a:pPr algn="ctr">
              <a:buFontTx/>
              <a:buNone/>
            </a:pPr>
            <a:endParaRPr lang="it-IT" dirty="0"/>
          </a:p>
          <a:p>
            <a:endParaRPr lang="it-IT" dirty="0"/>
          </a:p>
          <a:p>
            <a:pPr>
              <a:buFontTx/>
              <a:buNone/>
            </a:pPr>
            <a:endParaRPr lang="it-IT" dirty="0"/>
          </a:p>
        </p:txBody>
      </p:sp>
      <p:sp>
        <p:nvSpPr>
          <p:cNvPr id="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Words>356</Words>
  <Application>Microsoft Office PowerPoint</Application>
  <PresentationFormat>Presentazione su schermo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Verdana</vt:lpstr>
      <vt:lpstr>Struttura predefinita</vt:lpstr>
      <vt:lpstr>Diapositiva 1</vt:lpstr>
      <vt:lpstr>COMPORTAMENTO PROBLEMA - 1   una considerazione preliminare  nel normale sviluppo infantile</vt:lpstr>
      <vt:lpstr>COMPORTAMENTO PROBLEMA - 2 ipotesi</vt:lpstr>
      <vt:lpstr>COMPORTAMENTO PROBLEMA – 3  quando un comportamento è un problema?</vt:lpstr>
      <vt:lpstr>COMPORTAMENTO PROBLEMA – 4  alcune riflessioni</vt:lpstr>
      <vt:lpstr>COMPORTAMENTO PROBLEMA - 5 funzioni</vt:lpstr>
      <vt:lpstr>COMPORTAMENTO PROBLEMA - 6 gestione inappropriata delle crisi comportamentali (in atto)</vt:lpstr>
      <vt:lpstr> COMPORTAMENTO PROBLEMA - 7 procedure utili per gestire la crisi comportamentale (in atto)  </vt:lpstr>
      <vt:lpstr>COMPORTAMENTO PROBLEMA - 8 le procedure per la gestione della crisi comportamentale (in atto)</vt:lpstr>
      <vt:lpstr>COMPORTAMENTO PROBLEMA - 9  quindi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narcyso</dc:creator>
  <cp:lastModifiedBy>Leonardo</cp:lastModifiedBy>
  <cp:revision>218</cp:revision>
  <dcterms:created xsi:type="dcterms:W3CDTF">2010-02-06T16:43:13Z</dcterms:created>
  <dcterms:modified xsi:type="dcterms:W3CDTF">2015-07-17T14:07:39Z</dcterms:modified>
</cp:coreProperties>
</file>